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85" r:id="rId1"/>
    <p:sldMasterId id="2147484519" r:id="rId2"/>
    <p:sldMasterId id="2147484531" r:id="rId3"/>
  </p:sldMasterIdLst>
  <p:notesMasterIdLst>
    <p:notesMasterId r:id="rId38"/>
  </p:notesMasterIdLst>
  <p:handoutMasterIdLst>
    <p:handoutMasterId r:id="rId39"/>
  </p:handoutMasterIdLst>
  <p:sldIdLst>
    <p:sldId id="256" r:id="rId4"/>
    <p:sldId id="257" r:id="rId5"/>
    <p:sldId id="258" r:id="rId6"/>
    <p:sldId id="260" r:id="rId7"/>
    <p:sldId id="259" r:id="rId8"/>
    <p:sldId id="263"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80" r:id="rId25"/>
    <p:sldId id="281" r:id="rId26"/>
    <p:sldId id="283" r:id="rId27"/>
    <p:sldId id="285" r:id="rId28"/>
    <p:sldId id="287" r:id="rId29"/>
    <p:sldId id="288" r:id="rId30"/>
    <p:sldId id="290" r:id="rId31"/>
    <p:sldId id="291" r:id="rId32"/>
    <p:sldId id="292" r:id="rId33"/>
    <p:sldId id="293" r:id="rId34"/>
    <p:sldId id="296" r:id="rId35"/>
    <p:sldId id="276" r:id="rId36"/>
    <p:sldId id="29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Álvaro G" initials="ÁG" lastIdx="1" clrIdx="0">
    <p:extLst>
      <p:ext uri="{19B8F6BF-5375-455C-9EA6-DF929625EA0E}">
        <p15:presenceInfo xmlns:p15="http://schemas.microsoft.com/office/powerpoint/2012/main" userId="a4f67213278105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2297" autoAdjust="0"/>
  </p:normalViewPr>
  <p:slideViewPr>
    <p:cSldViewPr snapToGrid="0">
      <p:cViewPr varScale="1">
        <p:scale>
          <a:sx n="72" d="100"/>
          <a:sy n="72" d="100"/>
        </p:scale>
        <p:origin x="2016" y="6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544C77-EB65-4CCA-B065-3A06C0347D0A}" type="datetimeFigureOut">
              <a:rPr lang="es-ES" smtClean="0"/>
              <a:t>03/04/2019</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665270-2D70-4BBE-9E31-E7CC402FF402}" type="slidenum">
              <a:rPr lang="es-ES" smtClean="0"/>
              <a:t>‹Nº›</a:t>
            </a:fld>
            <a:endParaRPr lang="es-ES"/>
          </a:p>
        </p:txBody>
      </p:sp>
    </p:spTree>
    <p:extLst>
      <p:ext uri="{BB962C8B-B14F-4D97-AF65-F5344CB8AC3E}">
        <p14:creationId xmlns:p14="http://schemas.microsoft.com/office/powerpoint/2010/main" val="38215843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7C854-FC0B-4F0E-B901-564AAB6C3E13}" type="datetimeFigureOut">
              <a:rPr lang="es-ES" smtClean="0"/>
              <a:t>03/04/2019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B62E1-8593-41E0-A496-ADB9AE8F2ECD}" type="slidenum">
              <a:rPr lang="es-ES" smtClean="0"/>
              <a:t>‹Nº›</a:t>
            </a:fld>
            <a:endParaRPr lang="es-ES"/>
          </a:p>
        </p:txBody>
      </p:sp>
    </p:spTree>
    <p:extLst>
      <p:ext uri="{BB962C8B-B14F-4D97-AF65-F5344CB8AC3E}">
        <p14:creationId xmlns:p14="http://schemas.microsoft.com/office/powerpoint/2010/main" val="31714477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+REV1</a:t>
            </a:r>
          </a:p>
          <a:p>
            <a:r>
              <a:rPr lang="es-ES" dirty="0" smtClean="0"/>
              <a:t>+REV2</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+REV3</a:t>
            </a:r>
          </a:p>
          <a:p>
            <a:endParaRPr lang="es-ES" dirty="0" smtClean="0"/>
          </a:p>
          <a:p>
            <a:r>
              <a:rPr lang="es-ES" dirty="0" smtClean="0"/>
              <a:t>Buenas tardes, soy Álvaro Graciá Gil y hoy les vengo a hablar sobre mi trabajo final de grado llamado</a:t>
            </a:r>
            <a:r>
              <a:rPr lang="es-ES" baseline="0" dirty="0" smtClean="0"/>
              <a:t> “</a:t>
            </a:r>
            <a:r>
              <a:rPr lang="es-ES" baseline="0" dirty="0" err="1" smtClean="0"/>
              <a:t>Generic</a:t>
            </a:r>
            <a:r>
              <a:rPr lang="es-ES" baseline="0" dirty="0" smtClean="0"/>
              <a:t> Car </a:t>
            </a:r>
            <a:r>
              <a:rPr lang="es-ES" baseline="0" dirty="0" err="1" smtClean="0"/>
              <a:t>Controller</a:t>
            </a:r>
            <a:r>
              <a:rPr lang="es-ES" baseline="0" dirty="0" smtClean="0"/>
              <a:t>”, el cual consiste en una controladora auxiliar para automóviles.</a:t>
            </a:r>
            <a:endParaRPr lang="es-ES" dirty="0"/>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a:t>
            </a:fld>
            <a:endParaRPr lang="es-ES"/>
          </a:p>
        </p:txBody>
      </p:sp>
    </p:spTree>
    <p:extLst>
      <p:ext uri="{BB962C8B-B14F-4D97-AF65-F5344CB8AC3E}">
        <p14:creationId xmlns:p14="http://schemas.microsoft.com/office/powerpoint/2010/main" val="2149378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s-ES" sz="20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s-ES" sz="2000" dirty="0" smtClean="0"/>
              <a:t>+REV2</a:t>
            </a:r>
          </a:p>
          <a:p>
            <a:pPr marL="0" marR="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s-ES" sz="2000" dirty="0" smtClean="0"/>
              <a:t>+REV3</a:t>
            </a:r>
          </a:p>
          <a:p>
            <a:pPr marL="0" indent="0" algn="just">
              <a:lnSpc>
                <a:spcPct val="150000"/>
              </a:lnSpc>
              <a:buFont typeface="Arial" panose="020B0604020202020204" pitchFamily="34" charset="0"/>
              <a:buNone/>
            </a:pPr>
            <a:endParaRPr lang="es-ES" sz="2000" dirty="0" smtClean="0">
              <a:latin typeface="Calibri Light" panose="020F0302020204030204" pitchFamily="34" charset="0"/>
              <a:cs typeface="Calibri Light" panose="020F0302020204030204" pitchFamily="34" charset="0"/>
            </a:endParaRPr>
          </a:p>
          <a:p>
            <a:pPr marL="342900" indent="-342900" algn="just">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Geolocalizar el automóvil y obtener información de él en tiempo real a través de internet.</a:t>
            </a:r>
          </a:p>
          <a:p>
            <a:pPr marL="800100" lvl="1" indent="-342900" algn="just">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Requiere de la conexión de un modem GSM y un receptor GPS.</a:t>
            </a:r>
          </a:p>
          <a:p>
            <a:pPr marL="800100" lvl="1" indent="-342900" algn="just">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Requiere de una plataforma de seguimiento accesible a través de internet.</a:t>
            </a:r>
          </a:p>
          <a:p>
            <a:pPr marL="342900" indent="-342900" algn="just">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Gestionar la controladora de forma inalámbrica a través de una aplicación móvil.</a:t>
            </a:r>
          </a:p>
          <a:p>
            <a:pPr marL="800100" lvl="1" indent="-342900" algn="just">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Requiere de un módulo Bluetooth conectado a</a:t>
            </a:r>
            <a:r>
              <a:rPr lang="es-ES" sz="2000" baseline="0" dirty="0" smtClean="0">
                <a:latin typeface="Calibri Light" panose="020F0302020204030204" pitchFamily="34" charset="0"/>
                <a:cs typeface="Calibri Light" panose="020F0302020204030204" pitchFamily="34" charset="0"/>
              </a:rPr>
              <a:t> la controladora</a:t>
            </a:r>
            <a:r>
              <a:rPr lang="es-ES" sz="2000" dirty="0" smtClean="0">
                <a:latin typeface="Calibri Light" panose="020F0302020204030204" pitchFamily="34" charset="0"/>
                <a:cs typeface="Calibri Light" panose="020F0302020204030204" pitchFamily="34" charset="0"/>
              </a:rPr>
              <a:t>.</a:t>
            </a:r>
          </a:p>
          <a:p>
            <a:pPr marL="800100" lvl="1" indent="-342900" algn="just">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Requiere de un terminal que disponga de conectividad Bluetooth.</a:t>
            </a:r>
          </a:p>
          <a:p>
            <a:pPr marL="342900" indent="-342900" algn="just">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Acceder a la configuración básica del vehículo. Por motivos de seguridad, dichos parámetros no pueden estar relacionados directamente con la conducción. </a:t>
            </a:r>
          </a:p>
          <a:p>
            <a:pPr marL="800100" lvl="1" indent="-342900" algn="just">
              <a:lnSpc>
                <a:spcPct val="150000"/>
              </a:lnSpc>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Por ejemplo, un parámetro no relacionado</a:t>
            </a:r>
            <a:r>
              <a:rPr lang="es-ES" sz="1200" baseline="0" dirty="0" smtClean="0">
                <a:latin typeface="Calibri Light" panose="020F0302020204030204" pitchFamily="34" charset="0"/>
                <a:cs typeface="Calibri Light" panose="020F0302020204030204" pitchFamily="34" charset="0"/>
              </a:rPr>
              <a:t> directamente con la conducción es la fecha y la hora.</a:t>
            </a:r>
          </a:p>
          <a:p>
            <a:pPr marL="800100" lvl="1" indent="-342900" algn="just">
              <a:lnSpc>
                <a:spcPct val="150000"/>
              </a:lnSpc>
              <a:buFont typeface="Arial" panose="020B0604020202020204" pitchFamily="34" charset="0"/>
              <a:buChar char="•"/>
            </a:pPr>
            <a:r>
              <a:rPr lang="es-ES" sz="1200" baseline="0" dirty="0" smtClean="0">
                <a:latin typeface="Calibri Light" panose="020F0302020204030204" pitchFamily="34" charset="0"/>
                <a:cs typeface="Calibri Light" panose="020F0302020204030204" pitchFamily="34" charset="0"/>
              </a:rPr>
              <a:t>Mientras que reprogramar el ABS o los Airbags sí que está relacionado.</a:t>
            </a: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10</a:t>
            </a:fld>
            <a:endParaRPr lang="es-ES"/>
          </a:p>
        </p:txBody>
      </p:sp>
    </p:spTree>
    <p:extLst>
      <p:ext uri="{BB962C8B-B14F-4D97-AF65-F5344CB8AC3E}">
        <p14:creationId xmlns:p14="http://schemas.microsoft.com/office/powerpoint/2010/main" val="2858544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smtClean="0"/>
              <a:t>+REV1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dirty="0" smtClean="0"/>
              <a:t>+REV2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smtClean="0"/>
              <a:t>+REV3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dirty="0" smtClean="0"/>
              <a:t>En la imagen pueden ver un</a:t>
            </a:r>
            <a:r>
              <a:rPr lang="es-ES" sz="1200" baseline="0" dirty="0" smtClean="0"/>
              <a:t> esquema con los módulos hardware que forman la controladora genérica:</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La CPU gestiona todos los componentes y decide qué acciones llevar a cabo según los datos de entrada que reciba. Principalmente la información se recibe desde el </a:t>
            </a:r>
            <a:r>
              <a:rPr lang="es-ES" sz="1200" i="1" kern="1200" dirty="0" smtClean="0">
                <a:solidFill>
                  <a:schemeClr val="tx1"/>
                </a:solidFill>
                <a:effectLst/>
                <a:latin typeface="+mn-lt"/>
                <a:ea typeface="+mn-ea"/>
                <a:cs typeface="+mn-cs"/>
              </a:rPr>
              <a:t>CAN BUS</a:t>
            </a:r>
            <a:r>
              <a:rPr lang="es-ES" sz="1200" kern="1200" dirty="0" smtClean="0">
                <a:solidFill>
                  <a:schemeClr val="tx1"/>
                </a:solidFill>
                <a:effectLst/>
                <a:latin typeface="+mn-lt"/>
                <a:ea typeface="+mn-ea"/>
                <a:cs typeface="+mn-cs"/>
              </a:rPr>
              <a:t>, aunque también puede llegar de la mano del módulo GSM o de la interfaz serie.</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Los módulos GPS y GSM en conjunto permiten geolocalizar el automóvil y comunicar su posición a un servidor, además de notificar distintos cambios en el vehículo como el estado del contacto, voltaje de la batería, excesos de velocidad, etc…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El GPIO sirve para extender la funcionalidad de la controladora mediante dispositivos externos sencillos como LEDs o módulos de radiofrecuencia.</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El potenciómetro se emplea para enviar órdenes a equipos de sonido.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El módulo CAN (o módulos CAN, no está limitado a un único bus) es uno de los componentes más importantes que forman la controladora. Gestiona todas las comunicaciones con el automóvil y por ello se vuelve un componente especialmente crítico.</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La interfaz serie permite interactuar con el software de la controladora mediante comandos de texto y gestionar la controladora en tiempo real</a:t>
            </a:r>
            <a:r>
              <a:rPr lang="es-ES" sz="1200" b="1" i="1" kern="1200" dirty="0" smtClean="0">
                <a:solidFill>
                  <a:schemeClr val="tx1"/>
                </a:solidFill>
                <a:effectLst/>
                <a:latin typeface="+mn-lt"/>
                <a:ea typeface="+mn-ea"/>
                <a:cs typeface="+mn-cs"/>
              </a:rPr>
              <a:t>.</a:t>
            </a:r>
            <a:endParaRPr lang="es-ES" sz="1200" kern="1200" dirty="0" smtClean="0">
              <a:solidFill>
                <a:schemeClr val="tx1"/>
              </a:solidFill>
              <a:effectLst/>
              <a:latin typeface="+mn-lt"/>
              <a:ea typeface="+mn-ea"/>
              <a:cs typeface="+mn-cs"/>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11</a:t>
            </a:fld>
            <a:endParaRPr lang="es-ES"/>
          </a:p>
        </p:txBody>
      </p:sp>
    </p:spTree>
    <p:extLst>
      <p:ext uri="{BB962C8B-B14F-4D97-AF65-F5344CB8AC3E}">
        <p14:creationId xmlns:p14="http://schemas.microsoft.com/office/powerpoint/2010/main" val="770405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smtClean="0"/>
              <a:t>+REV1</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dirty="0" smtClean="0"/>
              <a:t>+REV2</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dirty="0" smtClean="0">
                <a:latin typeface="Calibri Light" panose="020F0302020204030204" pitchFamily="34" charset="0"/>
                <a:cs typeface="Calibri Light" panose="020F0302020204030204" pitchFamily="34" charset="0"/>
              </a:rPr>
              <a:t>Estos son los componentes elegidos para llevar a cabo la implementación del</a:t>
            </a:r>
            <a:r>
              <a:rPr lang="es-ES" sz="1200" baseline="0" dirty="0" smtClean="0">
                <a:latin typeface="Calibri Light" panose="020F0302020204030204" pitchFamily="34" charset="0"/>
                <a:cs typeface="Calibri Light" panose="020F0302020204030204" pitchFamily="34" charset="0"/>
              </a:rPr>
              <a:t> Hardware:</a:t>
            </a:r>
            <a:endParaRPr lang="es-ES" sz="1200" dirty="0" smtClean="0">
              <a:latin typeface="Calibri Light" panose="020F0302020204030204" pitchFamily="34" charset="0"/>
              <a:cs typeface="Calibri Light" panose="020F0302020204030204" pitchFamily="34" charset="0"/>
            </a:endParaRP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smtClean="0">
                <a:latin typeface="Calibri Light" panose="020F0302020204030204" pitchFamily="34" charset="0"/>
                <a:cs typeface="Calibri Light" panose="020F0302020204030204" pitchFamily="34" charset="0"/>
              </a:rPr>
              <a:t>La CPU elegida es un Arduino Nano V3.</a:t>
            </a:r>
            <a:r>
              <a:rPr lang="es-ES" sz="1200" baseline="0" dirty="0" smtClean="0">
                <a:latin typeface="Calibri Light" panose="020F0302020204030204" pitchFamily="34" charset="0"/>
                <a:cs typeface="Calibri Light" panose="020F0302020204030204" pitchFamily="34" charset="0"/>
              </a:rPr>
              <a:t> Su reducido tamaño es una gran ventaja a la hora de integrarlo en el vehículo.</a:t>
            </a:r>
            <a:endParaRPr lang="es-ES" sz="1200" baseline="0" dirty="0">
              <a:latin typeface="Calibri Light" panose="020F0302020204030204" pitchFamily="34" charset="0"/>
              <a:cs typeface="Calibri Light" panose="020F0302020204030204" pitchFamily="34" charset="0"/>
            </a:endParaRPr>
          </a:p>
          <a:p>
            <a:pPr marL="628650" marR="0" lvl="1"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aseline="0" dirty="0" smtClean="0">
                <a:latin typeface="Calibri Light" panose="020F0302020204030204" pitchFamily="34" charset="0"/>
                <a:cs typeface="Calibri Light" panose="020F0302020204030204" pitchFamily="34" charset="0"/>
              </a:rPr>
              <a:t>Incorpora el procesador ATMega 328P, el cual dispone de 32KB de memoria flash para el código y 2KB de memoria RAM, los cuales son suficientes para ejecutar el software de la controladora.</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aseline="0" dirty="0" smtClean="0">
                <a:latin typeface="Calibri Light" panose="020F0302020204030204" pitchFamily="34" charset="0"/>
                <a:cs typeface="Calibri Light" panose="020F0302020204030204" pitchFamily="34" charset="0"/>
              </a:rPr>
              <a:t>La controladora CAN BUS elegida viene de la mano de Microchip con su integrado MCP2515. En este caso es un componente comercial que además incluye un transceptor para ajustarse al vehículo.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aseline="0" dirty="0" smtClean="0">
                <a:latin typeface="Calibri Light" panose="020F0302020204030204" pitchFamily="34" charset="0"/>
                <a:cs typeface="Calibri Light" panose="020F0302020204030204" pitchFamily="34" charset="0"/>
              </a:rPr>
              <a:t>Utilizando el receptor GPS GY-NEO6MV2 y el modem GSM SIM800L podemos geolocalizar el vehículo y mandar las peticiones por internet hasta un servidor.</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aseline="0" dirty="0" smtClean="0">
                <a:latin typeface="Calibri Light" panose="020F0302020204030204" pitchFamily="34" charset="0"/>
                <a:cs typeface="Calibri Light" panose="020F0302020204030204" pitchFamily="34" charset="0"/>
              </a:rPr>
              <a:t>Para conectarse al sistema eléctrico del vehículo se utiliza una fuente de alimentación conmutada DSN5000. Esta fuente permite adaptar los 12V de la batería a los 5V de funcionamiento del Arduino.</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aseline="0" dirty="0" smtClean="0">
                <a:latin typeface="Calibri Light" panose="020F0302020204030204" pitchFamily="34" charset="0"/>
                <a:cs typeface="Calibri Light" panose="020F0302020204030204" pitchFamily="34" charset="0"/>
              </a:rPr>
              <a:t>El módulo Bluetooth permite comunicarse con la controladora de forma inalámbrica. Este es utilizado por la aplicación móvil que explica en próximas transparencias.</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baseline="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12</a:t>
            </a:fld>
            <a:endParaRPr lang="es-ES"/>
          </a:p>
        </p:txBody>
      </p:sp>
    </p:spTree>
    <p:extLst>
      <p:ext uri="{BB962C8B-B14F-4D97-AF65-F5344CB8AC3E}">
        <p14:creationId xmlns:p14="http://schemas.microsoft.com/office/powerpoint/2010/main" val="145010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s-ES" dirty="0" smtClean="0"/>
              <a:t>+REV1</a:t>
            </a:r>
          </a:p>
          <a:p>
            <a:pPr marL="0" marR="0" lvl="0" indent="0" algn="just" defTabSz="914400" rtl="0" eaLnBrk="1" fontAlgn="auto" latinLnBrk="0" hangingPunct="1">
              <a:lnSpc>
                <a:spcPct val="150000"/>
              </a:lnSpc>
              <a:spcBef>
                <a:spcPts val="0"/>
              </a:spcBef>
              <a:spcAft>
                <a:spcPts val="0"/>
              </a:spcAft>
              <a:buClrTx/>
              <a:buSzTx/>
              <a:buFontTx/>
              <a:buNone/>
              <a:tabLst/>
              <a:defRPr/>
            </a:pPr>
            <a:r>
              <a:rPr lang="es-ES" sz="1200" dirty="0" smtClean="0"/>
              <a:t>+REV2</a:t>
            </a:r>
          </a:p>
          <a:p>
            <a:pPr marL="0" marR="0" lvl="0" indent="0" algn="just" defTabSz="914400" rtl="0" eaLnBrk="1" fontAlgn="auto" latinLnBrk="0" hangingPunct="1">
              <a:lnSpc>
                <a:spcPct val="150000"/>
              </a:lnSpc>
              <a:spcBef>
                <a:spcPts val="0"/>
              </a:spcBef>
              <a:spcAft>
                <a:spcPts val="0"/>
              </a:spcAft>
              <a:buClrTx/>
              <a:buSzTx/>
              <a:buFontTx/>
              <a:buNone/>
              <a:tabLst/>
              <a:defRPr/>
            </a:pPr>
            <a:r>
              <a:rPr lang="es-ES" sz="1200" dirty="0" smtClean="0"/>
              <a:t>+REV3</a:t>
            </a: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Además de estos</a:t>
            </a:r>
            <a:r>
              <a:rPr lang="es-ES" sz="1200" baseline="0" dirty="0" smtClean="0">
                <a:latin typeface="Calibri Light" panose="020F0302020204030204" pitchFamily="34" charset="0"/>
                <a:cs typeface="Calibri Light" panose="020F0302020204030204" pitchFamily="34" charset="0"/>
              </a:rPr>
              <a:t> componentes, si deseamos controlar equipos de sonido no originales debemos incluir un potenciómetro digital y un optoacoplador. En este caso se emplean el MCP4131 y el PC817X.</a:t>
            </a:r>
            <a:endParaRPr lang="es-ES" sz="1200" dirty="0" smtClean="0">
              <a:latin typeface="Calibri Light" panose="020F0302020204030204" pitchFamily="34" charset="0"/>
              <a:cs typeface="Calibri Light" panose="020F0302020204030204" pitchFamily="34" charset="0"/>
            </a:endParaRP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Lamentablemente no existe un estándar que permita manejar todos los equipos de sonido, aunque existe un protocolo acordado entre varias marcas (Pioneer, Sony, Kenwood). Esta tecnología se conoce como </a:t>
            </a:r>
            <a:r>
              <a:rPr lang="es-ES" sz="1200" b="1" dirty="0" smtClean="0">
                <a:latin typeface="Calibri Light" panose="020F0302020204030204" pitchFamily="34" charset="0"/>
                <a:cs typeface="Calibri Light" panose="020F0302020204030204" pitchFamily="34" charset="0"/>
              </a:rPr>
              <a:t>Wired / Remote.</a:t>
            </a:r>
          </a:p>
          <a:p>
            <a:pPr algn="just">
              <a:lnSpc>
                <a:spcPct val="150000"/>
              </a:lnSpc>
            </a:pPr>
            <a:endParaRPr lang="es-ES" sz="1200" b="1"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50000"/>
              </a:lnSpc>
              <a:spcBef>
                <a:spcPts val="0"/>
              </a:spcBef>
              <a:spcAft>
                <a:spcPts val="0"/>
              </a:spcAft>
              <a:buClrTx/>
              <a:buSzTx/>
              <a:buFontTx/>
              <a:buNone/>
              <a:tabLst/>
              <a:defRPr/>
            </a:pPr>
            <a:r>
              <a:rPr lang="es-ES" sz="1200" b="0" dirty="0" smtClean="0">
                <a:latin typeface="Calibri Light" panose="020F0302020204030204" pitchFamily="34" charset="0"/>
                <a:cs typeface="Calibri Light" panose="020F0302020204030204" pitchFamily="34" charset="0"/>
              </a:rPr>
              <a:t>Esta tecnología funciona </a:t>
            </a:r>
            <a:r>
              <a:rPr lang="es-ES" sz="1200" dirty="0" smtClean="0">
                <a:latin typeface="Calibri Light" panose="020F0302020204030204" pitchFamily="34" charset="0"/>
                <a:cs typeface="Calibri Light" panose="020F0302020204030204" pitchFamily="34" charset="0"/>
              </a:rPr>
              <a:t>enviando una señal a través de un cable Jack tripolar conectado a la parte trasera de la radio. </a:t>
            </a:r>
            <a:endParaRPr lang="es-ES" sz="1200" b="0" dirty="0" smtClean="0">
              <a:latin typeface="Calibri Light" panose="020F0302020204030204" pitchFamily="34" charset="0"/>
              <a:cs typeface="Calibri Light" panose="020F0302020204030204" pitchFamily="34" charset="0"/>
            </a:endParaRPr>
          </a:p>
          <a:p>
            <a:pPr algn="just">
              <a:lnSpc>
                <a:spcPct val="150000"/>
              </a:lnSpc>
            </a:pPr>
            <a:r>
              <a:rPr lang="es-ES" sz="1200" kern="1200" dirty="0" smtClean="0">
                <a:solidFill>
                  <a:schemeClr val="tx1"/>
                </a:solidFill>
                <a:effectLst/>
                <a:latin typeface="+mn-lt"/>
                <a:ea typeface="+mn-ea"/>
                <a:cs typeface="+mn-cs"/>
              </a:rPr>
              <a:t>Las señales se envían variando el valor de una resistencia entre los terminales “</a:t>
            </a:r>
            <a:r>
              <a:rPr lang="es-ES" sz="1200" i="1" kern="1200" dirty="0" err="1" smtClean="0">
                <a:solidFill>
                  <a:schemeClr val="tx1"/>
                </a:solidFill>
                <a:effectLst/>
                <a:latin typeface="+mn-lt"/>
                <a:ea typeface="+mn-ea"/>
                <a:cs typeface="+mn-cs"/>
              </a:rPr>
              <a:t>Tip</a:t>
            </a:r>
            <a:r>
              <a:rPr lang="es-ES" sz="1200" kern="1200" dirty="0" smtClean="0">
                <a:solidFill>
                  <a:schemeClr val="tx1"/>
                </a:solidFill>
                <a:effectLst/>
                <a:latin typeface="+mn-lt"/>
                <a:ea typeface="+mn-ea"/>
                <a:cs typeface="+mn-cs"/>
              </a:rPr>
              <a:t>” y “</a:t>
            </a:r>
            <a:r>
              <a:rPr lang="es-ES" sz="1200" i="1" kern="1200" dirty="0" err="1" smtClean="0">
                <a:solidFill>
                  <a:schemeClr val="tx1"/>
                </a:solidFill>
                <a:effectLst/>
                <a:latin typeface="+mn-lt"/>
                <a:ea typeface="+mn-ea"/>
                <a:cs typeface="+mn-cs"/>
              </a:rPr>
              <a:t>Sleeve</a:t>
            </a:r>
            <a:r>
              <a:rPr lang="es-ES" sz="1200" kern="1200" dirty="0" smtClean="0">
                <a:solidFill>
                  <a:schemeClr val="tx1"/>
                </a:solidFill>
                <a:effectLst/>
                <a:latin typeface="+mn-lt"/>
                <a:ea typeface="+mn-ea"/>
                <a:cs typeface="+mn-cs"/>
              </a:rPr>
              <a:t>” del conector Jack. </a:t>
            </a:r>
          </a:p>
          <a:p>
            <a:pPr algn="just">
              <a:lnSpc>
                <a:spcPct val="150000"/>
              </a:lnSpc>
            </a:pPr>
            <a:r>
              <a:rPr lang="es-ES" sz="1200" kern="1200" dirty="0" smtClean="0">
                <a:solidFill>
                  <a:schemeClr val="tx1"/>
                </a:solidFill>
                <a:effectLst/>
                <a:latin typeface="+mn-lt"/>
                <a:ea typeface="+mn-ea"/>
                <a:cs typeface="+mn-cs"/>
              </a:rPr>
              <a:t>Cada señal enviada se corresponde con una acción en la radio,</a:t>
            </a:r>
            <a:r>
              <a:rPr lang="es-ES" sz="1200" kern="1200" baseline="0" dirty="0" smtClean="0">
                <a:solidFill>
                  <a:schemeClr val="tx1"/>
                </a:solidFill>
                <a:effectLst/>
                <a:latin typeface="+mn-lt"/>
                <a:ea typeface="+mn-ea"/>
                <a:cs typeface="+mn-cs"/>
              </a:rPr>
              <a:t> como por ejemplo subir volumen o cambiar la canción.</a:t>
            </a:r>
          </a:p>
          <a:p>
            <a:pPr marL="0" marR="0" indent="0" algn="just" defTabSz="914400" rtl="0" eaLnBrk="1" fontAlgn="auto" latinLnBrk="0" hangingPunct="1">
              <a:lnSpc>
                <a:spcPct val="15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Además, el Jack cuenta con un terminal más llamado “Ring”, el cual si se conecta el terminal “</a:t>
            </a:r>
            <a:r>
              <a:rPr lang="es-ES" sz="1200" i="1" kern="1200" dirty="0" err="1" smtClean="0">
                <a:solidFill>
                  <a:schemeClr val="tx1"/>
                </a:solidFill>
                <a:effectLst/>
                <a:latin typeface="+mn-lt"/>
                <a:ea typeface="+mn-ea"/>
                <a:cs typeface="+mn-cs"/>
              </a:rPr>
              <a:t>Sleeve</a:t>
            </a:r>
            <a:r>
              <a:rPr lang="es-ES" sz="1200" kern="1200" dirty="0" smtClean="0">
                <a:solidFill>
                  <a:schemeClr val="tx1"/>
                </a:solidFill>
                <a:effectLst/>
                <a:latin typeface="+mn-lt"/>
                <a:ea typeface="+mn-ea"/>
                <a:cs typeface="+mn-cs"/>
              </a:rPr>
              <a:t>” se puede alternar la acción enviada</a:t>
            </a:r>
            <a:r>
              <a:rPr lang="es-ES" sz="1200" kern="1200" baseline="0" dirty="0" smtClean="0">
                <a:solidFill>
                  <a:schemeClr val="tx1"/>
                </a:solidFill>
                <a:effectLst/>
                <a:latin typeface="+mn-lt"/>
                <a:ea typeface="+mn-ea"/>
                <a:cs typeface="+mn-cs"/>
              </a:rPr>
              <a:t> y</a:t>
            </a:r>
            <a:r>
              <a:rPr lang="es-ES" sz="1200" kern="1200" dirty="0" smtClean="0">
                <a:solidFill>
                  <a:schemeClr val="tx1"/>
                </a:solidFill>
                <a:effectLst/>
                <a:latin typeface="+mn-lt"/>
                <a:ea typeface="+mn-ea"/>
                <a:cs typeface="+mn-cs"/>
              </a:rPr>
              <a:t> duplicar la cantidad de señales posibles. Esta es la finalidad del optoacoplador.</a:t>
            </a:r>
            <a:endParaRPr lang="es-ES" sz="1200" b="1"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13</a:t>
            </a:fld>
            <a:endParaRPr lang="es-ES"/>
          </a:p>
        </p:txBody>
      </p:sp>
    </p:spTree>
    <p:extLst>
      <p:ext uri="{BB962C8B-B14F-4D97-AF65-F5344CB8AC3E}">
        <p14:creationId xmlns:p14="http://schemas.microsoft.com/office/powerpoint/2010/main" val="3417569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smtClean="0"/>
              <a:t>+REV2</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En esta transparencia pueden ver el esquema de conexiones.</a:t>
            </a:r>
            <a:r>
              <a:rPr lang="es-ES" dirty="0" smtClean="0">
                <a:effectLst/>
              </a:rPr>
              <a:t> </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effectLst/>
                <a:latin typeface="Calibri Light" panose="020F0302020204030204" pitchFamily="34" charset="0"/>
                <a:cs typeface="Calibri Light" panose="020F0302020204030204" pitchFamily="34" charset="0"/>
              </a:rPr>
              <a:t>A</a:t>
            </a:r>
            <a:r>
              <a:rPr lang="es-ES" sz="1200" baseline="0" dirty="0" smtClean="0">
                <a:effectLst/>
                <a:latin typeface="Calibri Light" panose="020F0302020204030204" pitchFamily="34" charset="0"/>
                <a:cs typeface="Calibri Light" panose="020F0302020204030204" pitchFamily="34" charset="0"/>
              </a:rPr>
              <a:t> grandes rasgos, arriba a la izquierda pueden ver el conexionado del módulo CAN, seguido de el conexionado del Arduino, Bluetooth, GPS, GSM, el potenciómetro y los conectores con el automóvil.</a:t>
            </a:r>
            <a:endParaRPr lang="es-ES" sz="1200" dirty="0" smtClean="0">
              <a:effectLst/>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14</a:t>
            </a:fld>
            <a:endParaRPr lang="es-ES"/>
          </a:p>
        </p:txBody>
      </p:sp>
    </p:spTree>
    <p:extLst>
      <p:ext uri="{BB962C8B-B14F-4D97-AF65-F5344CB8AC3E}">
        <p14:creationId xmlns:p14="http://schemas.microsoft.com/office/powerpoint/2010/main" val="2024082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En esta transparencia pueden </a:t>
            </a:r>
            <a:r>
              <a:rPr lang="es-ES" sz="1200" dirty="0" err="1" smtClean="0">
                <a:latin typeface="Calibri Light" panose="020F0302020204030204" pitchFamily="34" charset="0"/>
                <a:cs typeface="Calibri Light" panose="020F0302020204030204" pitchFamily="34" charset="0"/>
              </a:rPr>
              <a:t>observer</a:t>
            </a:r>
            <a:r>
              <a:rPr lang="es-ES" sz="1200" dirty="0" smtClean="0">
                <a:latin typeface="Calibri Light" panose="020F0302020204030204" pitchFamily="34" charset="0"/>
                <a:cs typeface="Calibri Light" panose="020F0302020204030204" pitchFamily="34" charset="0"/>
              </a:rPr>
              <a:t> el esquema</a:t>
            </a:r>
            <a:r>
              <a:rPr lang="es-ES" sz="1200" baseline="0" dirty="0" smtClean="0">
                <a:latin typeface="Calibri Light" panose="020F0302020204030204" pitchFamily="34" charset="0"/>
                <a:cs typeface="Calibri Light" panose="020F0302020204030204" pitchFamily="34" charset="0"/>
              </a:rPr>
              <a:t> anterior directamente plasmado sobre una placa de circuito impreso.</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Al</a:t>
            </a:r>
            <a:r>
              <a:rPr lang="es-ES" sz="1200" baseline="0" dirty="0" smtClean="0">
                <a:latin typeface="Calibri Light" panose="020F0302020204030204" pitchFamily="34" charset="0"/>
                <a:cs typeface="Calibri Light" panose="020F0302020204030204" pitchFamily="34" charset="0"/>
              </a:rPr>
              <a:t> igual que el esquemático, h</a:t>
            </a:r>
            <a:r>
              <a:rPr lang="es-ES" sz="1200" dirty="0" smtClean="0">
                <a:latin typeface="Calibri Light" panose="020F0302020204030204" pitchFamily="34" charset="0"/>
                <a:cs typeface="Calibri Light" panose="020F0302020204030204" pitchFamily="34" charset="0"/>
              </a:rPr>
              <a:t>a sido realizado utilizando la herramienta </a:t>
            </a:r>
            <a:r>
              <a:rPr lang="es-ES" sz="1200" dirty="0" err="1" smtClean="0">
                <a:latin typeface="Calibri Light" panose="020F0302020204030204" pitchFamily="34" charset="0"/>
                <a:cs typeface="Calibri Light" panose="020F0302020204030204" pitchFamily="34" charset="0"/>
              </a:rPr>
              <a:t>PCBWeb</a:t>
            </a:r>
            <a:r>
              <a:rPr lang="es-ES" sz="1200" dirty="0" smtClean="0">
                <a:latin typeface="Calibri Light" panose="020F0302020204030204" pitchFamily="34" charset="0"/>
                <a:cs typeface="Calibri Light" panose="020F0302020204030204" pitchFamily="34" charset="0"/>
              </a:rPr>
              <a:t> debido a </a:t>
            </a:r>
            <a:r>
              <a:rPr lang="es-ES" sz="1200" kern="1200" dirty="0" smtClean="0">
                <a:solidFill>
                  <a:schemeClr val="tx1"/>
                </a:solidFill>
                <a:effectLst/>
                <a:latin typeface="+mn-lt"/>
                <a:ea typeface="+mn-ea"/>
                <a:cs typeface="+mn-cs"/>
              </a:rPr>
              <a:t>su reducida curva de aprendizaje.</a:t>
            </a: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15</a:t>
            </a:fld>
            <a:endParaRPr lang="es-ES"/>
          </a:p>
        </p:txBody>
      </p:sp>
    </p:spTree>
    <p:extLst>
      <p:ext uri="{BB962C8B-B14F-4D97-AF65-F5344CB8AC3E}">
        <p14:creationId xmlns:p14="http://schemas.microsoft.com/office/powerpoint/2010/main" val="303747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Aquí </a:t>
            </a:r>
            <a:r>
              <a:rPr lang="es-ES" sz="1200" baseline="0" dirty="0" smtClean="0">
                <a:latin typeface="Calibri Light" panose="020F0302020204030204" pitchFamily="34" charset="0"/>
                <a:cs typeface="Calibri Light" panose="020F0302020204030204" pitchFamily="34" charset="0"/>
              </a:rPr>
              <a:t>pueden observar</a:t>
            </a:r>
            <a:r>
              <a:rPr lang="es-ES" sz="1200" dirty="0" smtClean="0">
                <a:latin typeface="Calibri Light" panose="020F0302020204030204" pitchFamily="34" charset="0"/>
                <a:cs typeface="Calibri Light" panose="020F0302020204030204" pitchFamily="34" charset="0"/>
              </a:rPr>
              <a:t> la placa fabricada</a:t>
            </a:r>
            <a:r>
              <a:rPr lang="es-ES" sz="1200" baseline="0" dirty="0" smtClean="0">
                <a:latin typeface="Calibri Light" panose="020F0302020204030204" pitchFamily="34" charset="0"/>
                <a:cs typeface="Calibri Light" panose="020F0302020204030204" pitchFamily="34" charset="0"/>
              </a:rPr>
              <a:t> por el proveedor JLC PCB.</a:t>
            </a: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16</a:t>
            </a:fld>
            <a:endParaRPr lang="es-ES"/>
          </a:p>
        </p:txBody>
      </p:sp>
    </p:spTree>
    <p:extLst>
      <p:ext uri="{BB962C8B-B14F-4D97-AF65-F5344CB8AC3E}">
        <p14:creationId xmlns:p14="http://schemas.microsoft.com/office/powerpoint/2010/main" val="279477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Como se</a:t>
            </a:r>
            <a:r>
              <a:rPr lang="es-ES" sz="1200" baseline="0" dirty="0" smtClean="0">
                <a:latin typeface="Calibri Light" panose="020F0302020204030204" pitchFamily="34" charset="0"/>
                <a:cs typeface="Calibri Light" panose="020F0302020204030204" pitchFamily="34" charset="0"/>
              </a:rPr>
              <a:t> ha indicado en los objetivos, la placa con todos sus componentes debe estar colocada dentro de algún mecanizado.</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baseline="0" dirty="0" smtClean="0">
                <a:latin typeface="Calibri Light" panose="020F0302020204030204" pitchFamily="34" charset="0"/>
                <a:cs typeface="Calibri Light" panose="020F0302020204030204" pitchFamily="34" charset="0"/>
              </a:rPr>
              <a:t>Para ello se diseñó el modelo 3D de una carcasa y su tapa con las medidas exactas para contener la controladora con todos sus componentes.</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baseline="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baseline="0" dirty="0" smtClean="0">
                <a:latin typeface="Calibri Light" panose="020F0302020204030204" pitchFamily="34" charset="0"/>
                <a:cs typeface="Calibri Light" panose="020F0302020204030204" pitchFamily="34" charset="0"/>
              </a:rPr>
              <a:t>El modelo 3D se realizó utilizando la herramienta web </a:t>
            </a:r>
            <a:r>
              <a:rPr lang="es-ES" sz="1200" baseline="0" dirty="0" err="1" smtClean="0">
                <a:latin typeface="Calibri Light" panose="020F0302020204030204" pitchFamily="34" charset="0"/>
                <a:cs typeface="Calibri Light" panose="020F0302020204030204" pitchFamily="34" charset="0"/>
              </a:rPr>
              <a:t>Tinkercad</a:t>
            </a:r>
            <a:r>
              <a:rPr lang="es-ES" sz="1200" baseline="0" dirty="0" smtClean="0">
                <a:latin typeface="Calibri Light" panose="020F0302020204030204" pitchFamily="34" charset="0"/>
                <a:cs typeface="Calibri Light" panose="020F0302020204030204" pitchFamily="34" charset="0"/>
              </a:rPr>
              <a:t>, ya que resulta </a:t>
            </a:r>
            <a:r>
              <a:rPr lang="es-ES" sz="1200" kern="1200" dirty="0" smtClean="0">
                <a:solidFill>
                  <a:schemeClr val="tx1"/>
                </a:solidFill>
                <a:effectLst/>
                <a:latin typeface="+mn-lt"/>
                <a:ea typeface="+mn-ea"/>
                <a:cs typeface="+mn-cs"/>
              </a:rPr>
              <a:t>sencilla y cómoda de utilizar, pues al ser online no es necesario instalar ninguna dependencia adicional y funciona desde cualquier equipo con un navegador web.</a:t>
            </a: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17</a:t>
            </a:fld>
            <a:endParaRPr lang="es-ES"/>
          </a:p>
        </p:txBody>
      </p:sp>
    </p:spTree>
    <p:extLst>
      <p:ext uri="{BB962C8B-B14F-4D97-AF65-F5344CB8AC3E}">
        <p14:creationId xmlns:p14="http://schemas.microsoft.com/office/powerpoint/2010/main" val="2711394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+REV2</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Por último,</a:t>
            </a:r>
            <a:r>
              <a:rPr lang="es-ES" sz="1200" baseline="0" dirty="0" smtClean="0">
                <a:latin typeface="Calibri Light" panose="020F0302020204030204" pitchFamily="34" charset="0"/>
                <a:cs typeface="Calibri Light" panose="020F0302020204030204" pitchFamily="34" charset="0"/>
              </a:rPr>
              <a:t> en esta imagen </a:t>
            </a:r>
            <a:r>
              <a:rPr lang="es-ES" sz="1200" dirty="0" smtClean="0">
                <a:latin typeface="Calibri Light" panose="020F0302020204030204" pitchFamily="34" charset="0"/>
                <a:cs typeface="Calibri Light" panose="020F0302020204030204" pitchFamily="34" charset="0"/>
              </a:rPr>
              <a:t>pueden ver el ensamblado completo de la controladora dentro</a:t>
            </a:r>
            <a:r>
              <a:rPr lang="es-ES" sz="1200" baseline="0" dirty="0" smtClean="0">
                <a:latin typeface="Calibri Light" panose="020F0302020204030204" pitchFamily="34" charset="0"/>
                <a:cs typeface="Calibri Light" panose="020F0302020204030204" pitchFamily="34" charset="0"/>
              </a:rPr>
              <a:t> del mecanizado </a:t>
            </a:r>
            <a:r>
              <a:rPr lang="es-ES" sz="1200" dirty="0" smtClean="0">
                <a:latin typeface="Calibri Light" panose="020F0302020204030204" pitchFamily="34" charset="0"/>
                <a:cs typeface="Calibri Light" panose="020F0302020204030204" pitchFamily="34" charset="0"/>
              </a:rPr>
              <a:t>con</a:t>
            </a:r>
            <a:r>
              <a:rPr lang="es-ES" sz="1200" baseline="0" dirty="0" smtClean="0">
                <a:latin typeface="Calibri Light" panose="020F0302020204030204" pitchFamily="34" charset="0"/>
                <a:cs typeface="Calibri Light" panose="020F0302020204030204" pitchFamily="34" charset="0"/>
              </a:rPr>
              <a:t> todos sus componentes.</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baseline="0" dirty="0" smtClean="0">
                <a:latin typeface="Calibri Light" panose="020F0302020204030204" pitchFamily="34" charset="0"/>
                <a:cs typeface="Calibri Light" panose="020F0302020204030204" pitchFamily="34" charset="0"/>
              </a:rPr>
              <a:t>Si lo desean, lo pueden ver mejor en el ensamblado que he traído. Además, por curiosidad, he traído otros prototipos intermedios diseñados antes de la versión final.</a:t>
            </a: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18</a:t>
            </a:fld>
            <a:endParaRPr lang="es-ES"/>
          </a:p>
        </p:txBody>
      </p:sp>
    </p:spTree>
    <p:extLst>
      <p:ext uri="{BB962C8B-B14F-4D97-AF65-F5344CB8AC3E}">
        <p14:creationId xmlns:p14="http://schemas.microsoft.com/office/powerpoint/2010/main" val="2357820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Este apartado se divide en tres partes, software del microcontrolador, software de control para</a:t>
            </a:r>
            <a:r>
              <a:rPr lang="es-ES" sz="1200" baseline="0" dirty="0" smtClean="0">
                <a:latin typeface="Calibri Light" panose="020F0302020204030204" pitchFamily="34" charset="0"/>
                <a:cs typeface="Calibri Light" panose="020F0302020204030204" pitchFamily="34" charset="0"/>
              </a:rPr>
              <a:t> dispositivos móviles</a:t>
            </a:r>
            <a:r>
              <a:rPr lang="es-ES" sz="1200" dirty="0" smtClean="0">
                <a:latin typeface="Calibri Light" panose="020F0302020204030204" pitchFamily="34" charset="0"/>
                <a:cs typeface="Calibri Light" panose="020F0302020204030204" pitchFamily="34" charset="0"/>
              </a:rPr>
              <a:t> y el software de la plataforma de seguimiento.</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19</a:t>
            </a:fld>
            <a:endParaRPr lang="es-ES"/>
          </a:p>
        </p:txBody>
      </p:sp>
    </p:spTree>
    <p:extLst>
      <p:ext uri="{BB962C8B-B14F-4D97-AF65-F5344CB8AC3E}">
        <p14:creationId xmlns:p14="http://schemas.microsoft.com/office/powerpoint/2010/main" val="360697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+REV2</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El proyecto está bajo una licencia </a:t>
            </a:r>
            <a:r>
              <a:rPr lang="es-ES" i="1" dirty="0" err="1" smtClean="0"/>
              <a:t>Creative</a:t>
            </a:r>
            <a:r>
              <a:rPr lang="es-ES" i="1" dirty="0" smtClean="0"/>
              <a:t> </a:t>
            </a:r>
            <a:r>
              <a:rPr lang="es-ES" i="1" dirty="0" err="1" smtClean="0"/>
              <a:t>Commons</a:t>
            </a:r>
            <a:r>
              <a:rPr lang="es-ES" i="1" dirty="0" smtClean="0"/>
              <a:t>.</a:t>
            </a:r>
          </a:p>
          <a:p>
            <a:endParaRPr lang="es-ES" baseline="0" dirty="0" smtClean="0"/>
          </a:p>
          <a:p>
            <a:r>
              <a:rPr lang="es-ES" baseline="0" dirty="0" smtClean="0"/>
              <a:t>En GitHub está publicado la memoria del </a:t>
            </a:r>
            <a:r>
              <a:rPr lang="es-ES" baseline="0" smtClean="0"/>
              <a:t>proyecto</a:t>
            </a:r>
            <a:r>
              <a:rPr lang="es-ES" baseline="0" smtClean="0"/>
              <a:t>, </a:t>
            </a:r>
            <a:r>
              <a:rPr lang="es-ES" baseline="0" dirty="0" smtClean="0"/>
              <a:t>el código y los recursos necesarios para realizar el proyecto.</a:t>
            </a:r>
          </a:p>
          <a:p>
            <a:r>
              <a:rPr lang="es-ES" baseline="0" dirty="0" smtClean="0"/>
              <a:t>Todo ello bajo la licencia Creative Commons.</a:t>
            </a:r>
            <a:endParaRPr lang="es-ES" dirty="0"/>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a:t>
            </a:fld>
            <a:endParaRPr lang="es-ES"/>
          </a:p>
        </p:txBody>
      </p:sp>
    </p:spTree>
    <p:extLst>
      <p:ext uri="{BB962C8B-B14F-4D97-AF65-F5344CB8AC3E}">
        <p14:creationId xmlns:p14="http://schemas.microsoft.com/office/powerpoint/2010/main" val="737483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El</a:t>
            </a:r>
            <a:r>
              <a:rPr lang="es-ES" sz="1200" baseline="0" dirty="0" smtClean="0">
                <a:latin typeface="Calibri Light" panose="020F0302020204030204" pitchFamily="34" charset="0"/>
                <a:cs typeface="Calibri Light" panose="020F0302020204030204" pitchFamily="34" charset="0"/>
              </a:rPr>
              <a:t> software del </a:t>
            </a:r>
            <a:r>
              <a:rPr lang="es-ES" sz="1200" dirty="0" smtClean="0">
                <a:latin typeface="Calibri Light" panose="020F0302020204030204" pitchFamily="34" charset="0"/>
                <a:cs typeface="Calibri Light" panose="020F0302020204030204" pitchFamily="34" charset="0"/>
              </a:rPr>
              <a:t>microcontrolador es el encargado de manejar todo</a:t>
            </a:r>
            <a:r>
              <a:rPr lang="es-ES" sz="1200" baseline="0" dirty="0" smtClean="0">
                <a:latin typeface="Calibri Light" panose="020F0302020204030204" pitchFamily="34" charset="0"/>
                <a:cs typeface="Calibri Light" panose="020F0302020204030204" pitchFamily="34" charset="0"/>
              </a:rPr>
              <a:t> </a:t>
            </a:r>
            <a:r>
              <a:rPr lang="es-ES" sz="1200" dirty="0" smtClean="0">
                <a:latin typeface="Calibri Light" panose="020F0302020204030204" pitchFamily="34" charset="0"/>
                <a:cs typeface="Calibri Light" panose="020F0302020204030204" pitchFamily="34" charset="0"/>
              </a:rPr>
              <a:t>el hardware </a:t>
            </a:r>
            <a:r>
              <a:rPr lang="es-ES" sz="1200" baseline="0" dirty="0" smtClean="0">
                <a:latin typeface="Calibri Light" panose="020F0302020204030204" pitchFamily="34" charset="0"/>
                <a:cs typeface="Calibri Light" panose="020F0302020204030204" pitchFamily="34" charset="0"/>
              </a:rPr>
              <a:t>e </a:t>
            </a:r>
            <a:r>
              <a:rPr lang="es-ES" sz="1200" dirty="0" smtClean="0">
                <a:latin typeface="Calibri Light" panose="020F0302020204030204" pitchFamily="34" charset="0"/>
                <a:cs typeface="Calibri Light" panose="020F0302020204030204" pitchFamily="34" charset="0"/>
              </a:rPr>
              <a:t>implementa las funcionalidades que se aplican al vehículo.</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Ha sido desarrollado siguiendo un </a:t>
            </a:r>
            <a:r>
              <a:rPr lang="es-ES" sz="1200" b="1" kern="1200" dirty="0" smtClean="0">
                <a:solidFill>
                  <a:schemeClr val="tx1"/>
                </a:solidFill>
                <a:effectLst/>
                <a:latin typeface="+mn-lt"/>
                <a:ea typeface="+mn-ea"/>
                <a:cs typeface="+mn-cs"/>
              </a:rPr>
              <a:t>ciclo de vida en cascada y una metodología tradicional</a:t>
            </a:r>
            <a:r>
              <a:rPr lang="es-ES" sz="1200" kern="1200" dirty="0" smtClean="0">
                <a:solidFill>
                  <a:schemeClr val="tx1"/>
                </a:solidFill>
                <a:effectLst/>
                <a:latin typeface="+mn-lt"/>
                <a:ea typeface="+mn-ea"/>
                <a:cs typeface="+mn-cs"/>
              </a:rPr>
              <a:t>. </a:t>
            </a: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Debido al entorno de ejecución crítico y para garantizar la seguridad y fiabilidad del software, durante el desarrollo se han seguido algunas de las recomendaciones </a:t>
            </a:r>
            <a:r>
              <a:rPr lang="es-ES" sz="1200" b="1" dirty="0" smtClean="0">
                <a:latin typeface="Calibri Light" panose="020F0302020204030204" pitchFamily="34" charset="0"/>
                <a:cs typeface="Calibri Light" panose="020F0302020204030204" pitchFamily="34" charset="0"/>
              </a:rPr>
              <a:t>MISRA C</a:t>
            </a:r>
            <a:r>
              <a:rPr lang="es-ES" sz="1200" dirty="0" smtClean="0">
                <a:latin typeface="Calibri Light" panose="020F0302020204030204" pitchFamily="34" charset="0"/>
                <a:cs typeface="Calibri Light" panose="020F0302020204030204" pitchFamily="34" charset="0"/>
              </a:rPr>
              <a:t> (</a:t>
            </a:r>
            <a:r>
              <a:rPr lang="es-ES" sz="1200" i="1" dirty="0" smtClean="0">
                <a:latin typeface="Calibri Light" panose="020F0302020204030204" pitchFamily="34" charset="0"/>
                <a:cs typeface="Calibri Light" panose="020F0302020204030204" pitchFamily="34" charset="0"/>
              </a:rPr>
              <a:t>Motor </a:t>
            </a:r>
            <a:r>
              <a:rPr lang="es-ES" sz="1200" i="1" dirty="0" err="1" smtClean="0">
                <a:latin typeface="Calibri Light" panose="020F0302020204030204" pitchFamily="34" charset="0"/>
                <a:cs typeface="Calibri Light" panose="020F0302020204030204" pitchFamily="34" charset="0"/>
              </a:rPr>
              <a:t>Industry</a:t>
            </a:r>
            <a:r>
              <a:rPr lang="es-ES" sz="1200" i="1" dirty="0" smtClean="0">
                <a:latin typeface="Calibri Light" panose="020F0302020204030204" pitchFamily="34" charset="0"/>
                <a:cs typeface="Calibri Light" panose="020F0302020204030204" pitchFamily="34" charset="0"/>
              </a:rPr>
              <a:t> Software </a:t>
            </a:r>
            <a:r>
              <a:rPr lang="es-ES" sz="1200" i="1" dirty="0" err="1" smtClean="0">
                <a:latin typeface="Calibri Light" panose="020F0302020204030204" pitchFamily="34" charset="0"/>
                <a:cs typeface="Calibri Light" panose="020F0302020204030204" pitchFamily="34" charset="0"/>
              </a:rPr>
              <a:t>Reliability</a:t>
            </a:r>
            <a:r>
              <a:rPr lang="es-ES" sz="1200" i="1" dirty="0" smtClean="0">
                <a:latin typeface="Calibri Light" panose="020F0302020204030204" pitchFamily="34" charset="0"/>
                <a:cs typeface="Calibri Light" panose="020F0302020204030204" pitchFamily="34" charset="0"/>
              </a:rPr>
              <a:t> </a:t>
            </a:r>
            <a:r>
              <a:rPr lang="es-ES" sz="1200" i="1" dirty="0" err="1" smtClean="0">
                <a:latin typeface="Calibri Light" panose="020F0302020204030204" pitchFamily="34" charset="0"/>
                <a:cs typeface="Calibri Light" panose="020F0302020204030204" pitchFamily="34" charset="0"/>
              </a:rPr>
              <a:t>Association</a:t>
            </a:r>
            <a:r>
              <a:rPr lang="es-ES" sz="1200" i="1" dirty="0" smtClean="0">
                <a:latin typeface="Calibri Light" panose="020F0302020204030204" pitchFamily="34" charset="0"/>
                <a:cs typeface="Calibri Light" panose="020F0302020204030204" pitchFamily="34" charset="0"/>
              </a:rPr>
              <a:t>)</a:t>
            </a:r>
            <a:r>
              <a:rPr lang="es-ES" sz="1200" dirty="0" smtClean="0">
                <a:latin typeface="Calibri Light" panose="020F0302020204030204" pitchFamily="34" charset="0"/>
                <a:cs typeface="Calibri Light" panose="020F0302020204030204" pitchFamily="34" charset="0"/>
              </a:rPr>
              <a:t>. </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Normalmente al desarrollar con </a:t>
            </a:r>
            <a:r>
              <a:rPr lang="es-ES" sz="1200" i="1" dirty="0" smtClean="0">
                <a:latin typeface="Calibri Light" panose="020F0302020204030204" pitchFamily="34" charset="0"/>
                <a:cs typeface="Calibri Light" panose="020F0302020204030204" pitchFamily="34" charset="0"/>
              </a:rPr>
              <a:t>Arduino</a:t>
            </a:r>
            <a:r>
              <a:rPr lang="es-ES" sz="1200" dirty="0" smtClean="0">
                <a:latin typeface="Calibri Light" panose="020F0302020204030204" pitchFamily="34" charset="0"/>
                <a:cs typeface="Calibri Light" panose="020F0302020204030204" pitchFamily="34" charset="0"/>
              </a:rPr>
              <a:t> se emplea el entorno oficial del fabricante. Este incluye un editor muy sencillo que puede ser conveniente para un desarrollo pequeño, pero a medida que el proyecto crece y aumenta de tamaño se vuelve tedioso y poco práctico.</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Por ello se utilizó el entorno de desarrollo </a:t>
            </a:r>
            <a:r>
              <a:rPr lang="es-ES" sz="1200" b="1" i="1" dirty="0" smtClean="0">
                <a:latin typeface="Calibri Light" panose="020F0302020204030204" pitchFamily="34" charset="0"/>
                <a:cs typeface="Calibri Light" panose="020F0302020204030204" pitchFamily="34" charset="0"/>
              </a:rPr>
              <a:t>Visual Studio 2017</a:t>
            </a:r>
            <a:r>
              <a:rPr lang="es-ES" sz="1200" b="1" dirty="0" smtClean="0">
                <a:latin typeface="Calibri Light" panose="020F0302020204030204" pitchFamily="34" charset="0"/>
                <a:cs typeface="Calibri Light" panose="020F0302020204030204" pitchFamily="34" charset="0"/>
              </a:rPr>
              <a:t> </a:t>
            </a:r>
            <a:r>
              <a:rPr lang="es-ES" sz="1200" dirty="0" smtClean="0">
                <a:latin typeface="Calibri Light" panose="020F0302020204030204" pitchFamily="34" charset="0"/>
                <a:cs typeface="Calibri Light" panose="020F0302020204030204" pitchFamily="34" charset="0"/>
              </a:rPr>
              <a:t>de </a:t>
            </a:r>
            <a:r>
              <a:rPr lang="es-ES" sz="1200" i="1" dirty="0" smtClean="0">
                <a:latin typeface="Calibri Light" panose="020F0302020204030204" pitchFamily="34" charset="0"/>
                <a:cs typeface="Calibri Light" panose="020F0302020204030204" pitchFamily="34" charset="0"/>
              </a:rPr>
              <a:t>Microsoft.</a:t>
            </a:r>
            <a:r>
              <a:rPr lang="es-ES" sz="1200" dirty="0" smtClean="0">
                <a:latin typeface="Calibri Light" panose="020F0302020204030204" pitchFamily="34" charset="0"/>
                <a:cs typeface="Calibri Light" panose="020F0302020204030204" pitchFamily="34" charset="0"/>
              </a:rPr>
              <a:t> Oficialmente incluye soporte para gran cantidad de plataformas</a:t>
            </a:r>
            <a:r>
              <a:rPr lang="es-ES" sz="1200" i="1" baseline="0" dirty="0" smtClean="0">
                <a:latin typeface="Calibri Light" panose="020F0302020204030204" pitchFamily="34" charset="0"/>
                <a:cs typeface="Calibri Light" panose="020F0302020204030204" pitchFamily="34" charset="0"/>
              </a:rPr>
              <a:t> </a:t>
            </a:r>
            <a:r>
              <a:rPr lang="es-ES" sz="1200" kern="1200" dirty="0" smtClean="0">
                <a:solidFill>
                  <a:schemeClr val="tx1"/>
                </a:solidFill>
                <a:effectLst/>
                <a:latin typeface="+mn-lt"/>
                <a:ea typeface="+mn-ea"/>
                <a:cs typeface="+mn-cs"/>
              </a:rPr>
              <a:t>como </a:t>
            </a:r>
            <a:r>
              <a:rPr lang="es-ES" sz="1200" i="1" kern="1200" dirty="0" smtClean="0">
                <a:solidFill>
                  <a:schemeClr val="tx1"/>
                </a:solidFill>
                <a:effectLst/>
                <a:latin typeface="+mn-lt"/>
                <a:ea typeface="+mn-ea"/>
                <a:cs typeface="+mn-cs"/>
              </a:rPr>
              <a:t>Windows, Windows IoT</a:t>
            </a:r>
            <a:r>
              <a:rPr lang="es-ES" sz="1200" kern="1200" dirty="0" smtClean="0">
                <a:solidFill>
                  <a:schemeClr val="tx1"/>
                </a:solidFill>
                <a:effectLst/>
                <a:latin typeface="+mn-lt"/>
                <a:ea typeface="+mn-ea"/>
                <a:cs typeface="+mn-cs"/>
              </a:rPr>
              <a:t>, </a:t>
            </a:r>
            <a:r>
              <a:rPr lang="es-ES" sz="1200" i="1" kern="1200" dirty="0" smtClean="0">
                <a:solidFill>
                  <a:schemeClr val="tx1"/>
                </a:solidFill>
                <a:effectLst/>
                <a:latin typeface="+mn-lt"/>
                <a:ea typeface="+mn-ea"/>
                <a:cs typeface="+mn-cs"/>
              </a:rPr>
              <a:t>Web (</a:t>
            </a:r>
            <a:r>
              <a:rPr lang="es-ES" sz="1200" i="1" kern="1200" dirty="0" err="1" smtClean="0">
                <a:solidFill>
                  <a:schemeClr val="tx1"/>
                </a:solidFill>
                <a:effectLst/>
                <a:latin typeface="+mn-lt"/>
                <a:ea typeface="+mn-ea"/>
                <a:cs typeface="+mn-cs"/>
              </a:rPr>
              <a:t>ASP.Net</a:t>
            </a:r>
            <a:r>
              <a:rPr lang="es-ES" sz="1200" i="1" kern="1200" dirty="0" smtClean="0">
                <a:solidFill>
                  <a:schemeClr val="tx1"/>
                </a:solidFill>
                <a:effectLst/>
                <a:latin typeface="+mn-lt"/>
                <a:ea typeface="+mn-ea"/>
                <a:cs typeface="+mn-cs"/>
              </a:rPr>
              <a:t>, MVC), </a:t>
            </a:r>
            <a:r>
              <a:rPr lang="es-ES" sz="1200" kern="1200" dirty="0" smtClean="0">
                <a:solidFill>
                  <a:schemeClr val="tx1"/>
                </a:solidFill>
                <a:effectLst/>
                <a:latin typeface="+mn-lt"/>
                <a:ea typeface="+mn-ea"/>
                <a:cs typeface="+mn-cs"/>
              </a:rPr>
              <a:t>e incluso móvil con</a:t>
            </a:r>
            <a:r>
              <a:rPr lang="es-ES" sz="1200" i="1" kern="1200" dirty="0" smtClean="0">
                <a:solidFill>
                  <a:schemeClr val="tx1"/>
                </a:solidFill>
                <a:effectLst/>
                <a:latin typeface="+mn-lt"/>
                <a:ea typeface="+mn-ea"/>
                <a:cs typeface="+mn-cs"/>
              </a:rPr>
              <a:t> Xamarin.</a:t>
            </a:r>
            <a:r>
              <a:rPr lang="es-ES" sz="1200" i="1" kern="1200" baseline="0" dirty="0" smtClean="0">
                <a:solidFill>
                  <a:schemeClr val="tx1"/>
                </a:solidFill>
                <a:effectLst/>
                <a:latin typeface="+mn-lt"/>
                <a:ea typeface="+mn-ea"/>
                <a:cs typeface="+mn-cs"/>
              </a:rPr>
              <a:t> </a:t>
            </a:r>
            <a:r>
              <a:rPr lang="es-ES" sz="1200" dirty="0" smtClean="0">
                <a:latin typeface="Calibri Light" panose="020F0302020204030204" pitchFamily="34" charset="0"/>
                <a:cs typeface="Calibri Light" panose="020F0302020204030204" pitchFamily="34" charset="0"/>
              </a:rPr>
              <a:t>Por el contrario, no incluye</a:t>
            </a:r>
            <a:r>
              <a:rPr lang="es-ES" sz="1200" baseline="0" dirty="0" smtClean="0">
                <a:latin typeface="Calibri Light" panose="020F0302020204030204" pitchFamily="34" charset="0"/>
                <a:cs typeface="Calibri Light" panose="020F0302020204030204" pitchFamily="34" charset="0"/>
              </a:rPr>
              <a:t> soporte</a:t>
            </a:r>
            <a:r>
              <a:rPr lang="es-ES" sz="1200" dirty="0" smtClean="0">
                <a:latin typeface="Calibri Light" panose="020F0302020204030204" pitchFamily="34" charset="0"/>
                <a:cs typeface="Calibri Light" panose="020F0302020204030204" pitchFamily="34" charset="0"/>
              </a:rPr>
              <a:t> para </a:t>
            </a:r>
            <a:r>
              <a:rPr lang="es-ES" sz="1200" i="1" dirty="0" smtClean="0">
                <a:latin typeface="Calibri Light" panose="020F0302020204030204" pitchFamily="34" charset="0"/>
                <a:cs typeface="Calibri Light" panose="020F0302020204030204" pitchFamily="34" charset="0"/>
              </a:rPr>
              <a:t>Arduino</a:t>
            </a:r>
            <a:r>
              <a:rPr lang="es-ES" sz="1200" dirty="0" smtClean="0">
                <a:latin typeface="Calibri Light" panose="020F0302020204030204" pitchFamily="34" charset="0"/>
                <a:cs typeface="Calibri Light" panose="020F0302020204030204" pitchFamily="34" charset="0"/>
              </a:rPr>
              <a:t>, aunque existe un </a:t>
            </a:r>
            <a:r>
              <a:rPr lang="es-ES" sz="1200" i="1" dirty="0" smtClean="0">
                <a:latin typeface="Calibri Light" panose="020F0302020204030204" pitchFamily="34" charset="0"/>
                <a:cs typeface="Calibri Light" panose="020F0302020204030204" pitchFamily="34" charset="0"/>
              </a:rPr>
              <a:t>plugin</a:t>
            </a:r>
            <a:r>
              <a:rPr lang="es-ES" sz="1200" dirty="0" smtClean="0">
                <a:latin typeface="Calibri Light" panose="020F0302020204030204" pitchFamily="34" charset="0"/>
                <a:cs typeface="Calibri Light" panose="020F0302020204030204" pitchFamily="34" charset="0"/>
              </a:rPr>
              <a:t> llamado </a:t>
            </a:r>
            <a:r>
              <a:rPr lang="es-ES" sz="1200" b="1" i="1" dirty="0" smtClean="0">
                <a:latin typeface="Calibri Light" panose="020F0302020204030204" pitchFamily="34" charset="0"/>
                <a:cs typeface="Calibri Light" panose="020F0302020204030204" pitchFamily="34" charset="0"/>
              </a:rPr>
              <a:t>Visual Micro </a:t>
            </a:r>
            <a:r>
              <a:rPr lang="es-ES" sz="1200" dirty="0" smtClean="0">
                <a:latin typeface="Calibri Light" panose="020F0302020204030204" pitchFamily="34" charset="0"/>
                <a:cs typeface="Calibri Light" panose="020F0302020204030204" pitchFamily="34" charset="0"/>
              </a:rPr>
              <a:t>que le permite integrarse con el kit oficial de Arduino.</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Por otra parte, para el control de versiones, se utilizó el plugin </a:t>
            </a:r>
            <a:r>
              <a:rPr lang="es-ES" sz="1200" b="1" dirty="0" smtClean="0">
                <a:latin typeface="Calibri Light" panose="020F0302020204030204" pitchFamily="34" charset="0"/>
                <a:cs typeface="Calibri Light" panose="020F0302020204030204" pitchFamily="34" charset="0"/>
              </a:rPr>
              <a:t>AnkhSVN</a:t>
            </a:r>
            <a:r>
              <a:rPr lang="es-ES" sz="1200" dirty="0" smtClean="0">
                <a:latin typeface="Calibri Light" panose="020F0302020204030204" pitchFamily="34" charset="0"/>
                <a:cs typeface="Calibri Light" panose="020F0302020204030204" pitchFamily="34" charset="0"/>
              </a:rPr>
              <a:t> junto a un repositorio </a:t>
            </a:r>
            <a:r>
              <a:rPr lang="es-ES" sz="1200" i="1" dirty="0" err="1" smtClean="0">
                <a:latin typeface="Calibri Light" panose="020F0302020204030204" pitchFamily="34" charset="0"/>
                <a:cs typeface="Calibri Light" panose="020F0302020204030204" pitchFamily="34" charset="0"/>
              </a:rPr>
              <a:t>subversion</a:t>
            </a:r>
            <a:r>
              <a:rPr lang="es-ES" sz="1200" dirty="0" smtClean="0">
                <a:latin typeface="Calibri Light" panose="020F0302020204030204" pitchFamily="34" charset="0"/>
                <a:cs typeface="Calibri Light" panose="020F0302020204030204" pitchFamily="34" charset="0"/>
              </a:rPr>
              <a:t>.</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Si preguntan de MISRA</a:t>
            </a:r>
            <a:r>
              <a:rPr lang="es-ES" sz="1200" baseline="0" dirty="0" smtClean="0">
                <a:latin typeface="Calibri Light" panose="020F0302020204030204" pitchFamily="34" charset="0"/>
                <a:cs typeface="Calibri Light" panose="020F0302020204030204" pitchFamily="34" charset="0"/>
              </a:rPr>
              <a:t> C</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Algunos ejemplos de recomendaciones MISRA C son:</a:t>
            </a:r>
          </a:p>
          <a:p>
            <a:pPr marL="171450" marR="0" indent="-171450" algn="just" defTabSz="914400" rtl="0" eaLnBrk="1" fontAlgn="auto" latinLnBrk="0" hangingPunct="1">
              <a:lnSpc>
                <a:spcPct val="100000"/>
              </a:lnSpc>
              <a:spcBef>
                <a:spcPts val="0"/>
              </a:spcBef>
              <a:spcAft>
                <a:spcPts val="0"/>
              </a:spcAft>
              <a:buClrTx/>
              <a:buSzTx/>
              <a:buFontTx/>
              <a:buChar char="-"/>
              <a:tabLst/>
              <a:defRPr/>
            </a:pPr>
            <a:r>
              <a:rPr lang="es-ES" sz="1200" dirty="0" smtClean="0">
                <a:latin typeface="Calibri Light" panose="020F0302020204030204" pitchFamily="34" charset="0"/>
                <a:cs typeface="Calibri Light" panose="020F0302020204030204" pitchFamily="34" charset="0"/>
              </a:rPr>
              <a:t>Utilizar</a:t>
            </a:r>
            <a:r>
              <a:rPr lang="es-ES" sz="1200" baseline="0" dirty="0" smtClean="0">
                <a:latin typeface="Calibri Light" panose="020F0302020204030204" pitchFamily="34" charset="0"/>
                <a:cs typeface="Calibri Light" panose="020F0302020204030204" pitchFamily="34" charset="0"/>
              </a:rPr>
              <a:t> siempre llaves tras un bloque de código aunque haya una única sentencia.</a:t>
            </a:r>
          </a:p>
          <a:p>
            <a:pPr marL="171450" marR="0" indent="-171450" algn="just" defTabSz="914400" rtl="0" eaLnBrk="1" fontAlgn="auto" latinLnBrk="0" hangingPunct="1">
              <a:lnSpc>
                <a:spcPct val="100000"/>
              </a:lnSpc>
              <a:spcBef>
                <a:spcPts val="0"/>
              </a:spcBef>
              <a:spcAft>
                <a:spcPts val="0"/>
              </a:spcAft>
              <a:buClrTx/>
              <a:buSzTx/>
              <a:buFontTx/>
              <a:buChar char="-"/>
              <a:tabLst/>
              <a:defRPr/>
            </a:pPr>
            <a:r>
              <a:rPr lang="es-ES" sz="1200" baseline="0" dirty="0" smtClean="0">
                <a:latin typeface="Calibri Light" panose="020F0302020204030204" pitchFamily="34" charset="0"/>
                <a:cs typeface="Calibri Light" panose="020F0302020204030204" pitchFamily="34" charset="0"/>
              </a:rPr>
              <a:t>Se deben declarar todos los identificadores de función antes de usarlo. Esto también es una buena recomendación en C de por sí.</a:t>
            </a:r>
          </a:p>
          <a:p>
            <a:pPr marL="171450" marR="0" indent="-171450" algn="just" defTabSz="914400" rtl="0" eaLnBrk="1" fontAlgn="auto" latinLnBrk="0" hangingPunct="1">
              <a:lnSpc>
                <a:spcPct val="100000"/>
              </a:lnSpc>
              <a:spcBef>
                <a:spcPts val="0"/>
              </a:spcBef>
              <a:spcAft>
                <a:spcPts val="0"/>
              </a:spcAft>
              <a:buClrTx/>
              <a:buSzTx/>
              <a:buFontTx/>
              <a:buChar char="-"/>
              <a:tabLst/>
              <a:defRPr/>
            </a:pPr>
            <a:r>
              <a:rPr lang="es-ES" sz="1200" dirty="0" smtClean="0">
                <a:latin typeface="Calibri Light" panose="020F0302020204030204" pitchFamily="34" charset="0"/>
                <a:cs typeface="Calibri Light" panose="020F0302020204030204" pitchFamily="34" charset="0"/>
              </a:rPr>
              <a:t>No utilizar constantes en Octal (012 no es 12 en decimal, es 10)</a:t>
            </a:r>
          </a:p>
          <a:p>
            <a:pPr marL="171450" marR="0" indent="-171450" algn="just" defTabSz="914400" rtl="0" eaLnBrk="1" fontAlgn="auto" latinLnBrk="0" hangingPunct="1">
              <a:lnSpc>
                <a:spcPct val="100000"/>
              </a:lnSpc>
              <a:spcBef>
                <a:spcPts val="0"/>
              </a:spcBef>
              <a:spcAft>
                <a:spcPts val="0"/>
              </a:spcAft>
              <a:buClrTx/>
              <a:buSzTx/>
              <a:buFontTx/>
              <a:buChar char="-"/>
              <a:tabLst/>
              <a:defRPr/>
            </a:pPr>
            <a:r>
              <a:rPr lang="es-ES" sz="1200" dirty="0" smtClean="0">
                <a:latin typeface="Calibri Light" panose="020F0302020204030204" pitchFamily="34" charset="0"/>
                <a:cs typeface="Calibri Light" panose="020F0302020204030204" pitchFamily="34" charset="0"/>
              </a:rPr>
              <a:t>No usar memoria dinámica.</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Por ello se utilizó el entorno de desarrollo </a:t>
            </a:r>
            <a:r>
              <a:rPr lang="es-ES" sz="1200" b="1" i="1" dirty="0" smtClean="0">
                <a:latin typeface="Calibri Light" panose="020F0302020204030204" pitchFamily="34" charset="0"/>
                <a:cs typeface="Calibri Light" panose="020F0302020204030204" pitchFamily="34" charset="0"/>
              </a:rPr>
              <a:t>Visual Studio 2017</a:t>
            </a:r>
            <a:r>
              <a:rPr lang="es-ES" sz="1200" b="1" dirty="0" smtClean="0">
                <a:latin typeface="Calibri Light" panose="020F0302020204030204" pitchFamily="34" charset="0"/>
                <a:cs typeface="Calibri Light" panose="020F0302020204030204" pitchFamily="34" charset="0"/>
              </a:rPr>
              <a:t> </a:t>
            </a:r>
            <a:r>
              <a:rPr lang="es-ES" sz="1200" dirty="0" smtClean="0">
                <a:latin typeface="Calibri Light" panose="020F0302020204030204" pitchFamily="34" charset="0"/>
                <a:cs typeface="Calibri Light" panose="020F0302020204030204" pitchFamily="34" charset="0"/>
              </a:rPr>
              <a:t>de </a:t>
            </a:r>
            <a:r>
              <a:rPr lang="es-ES" sz="1200" i="1" dirty="0" smtClean="0">
                <a:latin typeface="Calibri Light" panose="020F0302020204030204" pitchFamily="34" charset="0"/>
                <a:cs typeface="Calibri Light" panose="020F0302020204030204" pitchFamily="34" charset="0"/>
              </a:rPr>
              <a:t>Microsoft.</a:t>
            </a:r>
            <a:r>
              <a:rPr lang="es-ES" sz="1200" dirty="0" smtClean="0">
                <a:latin typeface="Calibri Light" panose="020F0302020204030204" pitchFamily="34" charset="0"/>
                <a:cs typeface="Calibri Light" panose="020F0302020204030204" pitchFamily="34" charset="0"/>
              </a:rPr>
              <a:t> Oficialmente no incluye soporte para </a:t>
            </a:r>
            <a:r>
              <a:rPr lang="es-ES" sz="1200" i="1" dirty="0" smtClean="0">
                <a:latin typeface="Calibri Light" panose="020F0302020204030204" pitchFamily="34" charset="0"/>
                <a:cs typeface="Calibri Light" panose="020F0302020204030204" pitchFamily="34" charset="0"/>
              </a:rPr>
              <a:t>Arduino</a:t>
            </a:r>
            <a:r>
              <a:rPr lang="es-ES" sz="1200" dirty="0" smtClean="0">
                <a:latin typeface="Calibri Light" panose="020F0302020204030204" pitchFamily="34" charset="0"/>
                <a:cs typeface="Calibri Light" panose="020F0302020204030204" pitchFamily="34" charset="0"/>
              </a:rPr>
              <a:t>, aunque existe un </a:t>
            </a:r>
            <a:r>
              <a:rPr lang="es-ES" sz="1200" i="1" dirty="0" smtClean="0">
                <a:latin typeface="Calibri Light" panose="020F0302020204030204" pitchFamily="34" charset="0"/>
                <a:cs typeface="Calibri Light" panose="020F0302020204030204" pitchFamily="34" charset="0"/>
              </a:rPr>
              <a:t>plugin</a:t>
            </a:r>
            <a:r>
              <a:rPr lang="es-ES" sz="1200" dirty="0" smtClean="0">
                <a:latin typeface="Calibri Light" panose="020F0302020204030204" pitchFamily="34" charset="0"/>
                <a:cs typeface="Calibri Light" panose="020F0302020204030204" pitchFamily="34" charset="0"/>
              </a:rPr>
              <a:t> llamado </a:t>
            </a:r>
            <a:r>
              <a:rPr lang="es-ES" sz="1200" b="1" i="1" dirty="0" smtClean="0">
                <a:latin typeface="Calibri Light" panose="020F0302020204030204" pitchFamily="34" charset="0"/>
                <a:cs typeface="Calibri Light" panose="020F0302020204030204" pitchFamily="34" charset="0"/>
              </a:rPr>
              <a:t>Visual Micro </a:t>
            </a:r>
            <a:r>
              <a:rPr lang="es-ES" sz="1200" dirty="0" smtClean="0">
                <a:latin typeface="Calibri Light" panose="020F0302020204030204" pitchFamily="34" charset="0"/>
                <a:cs typeface="Calibri Light" panose="020F0302020204030204" pitchFamily="34" charset="0"/>
              </a:rPr>
              <a:t>que le permite integrarse con el kit oficial de Arduino.</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20</a:t>
            </a:fld>
            <a:endParaRPr lang="es-ES"/>
          </a:p>
        </p:txBody>
      </p:sp>
    </p:spTree>
    <p:extLst>
      <p:ext uri="{BB962C8B-B14F-4D97-AF65-F5344CB8AC3E}">
        <p14:creationId xmlns:p14="http://schemas.microsoft.com/office/powerpoint/2010/main" val="104936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Estructura de los módulos y sus comunicaciones</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El software sigue una</a:t>
            </a:r>
            <a:r>
              <a:rPr lang="es-ES" sz="1200" baseline="0" dirty="0" smtClean="0">
                <a:latin typeface="Calibri Light" panose="020F0302020204030204" pitchFamily="34" charset="0"/>
                <a:cs typeface="Calibri Light" panose="020F0302020204030204" pitchFamily="34" charset="0"/>
              </a:rPr>
              <a:t> estructura </a:t>
            </a:r>
            <a:r>
              <a:rPr lang="es-ES" sz="1200" dirty="0" smtClean="0">
                <a:latin typeface="Calibri Light" panose="020F0302020204030204" pitchFamily="34" charset="0"/>
                <a:cs typeface="Calibri Light" panose="020F0302020204030204" pitchFamily="34" charset="0"/>
              </a:rPr>
              <a:t>modular,</a:t>
            </a:r>
            <a:r>
              <a:rPr lang="es-ES" sz="1200" baseline="0" dirty="0" smtClean="0">
                <a:latin typeface="Calibri Light" panose="020F0302020204030204" pitchFamily="34" charset="0"/>
                <a:cs typeface="Calibri Light" panose="020F0302020204030204" pitchFamily="34" charset="0"/>
              </a:rPr>
              <a:t> donde los módulos amplían el sistema y le dotan de nuevas funcionalidades o de compatibilidad e integración con nuevos modelos de vehículos.</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baseline="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baseline="0" dirty="0" smtClean="0">
                <a:latin typeface="Calibri Light" panose="020F0302020204030204" pitchFamily="34" charset="0"/>
                <a:cs typeface="Calibri Light" panose="020F0302020204030204" pitchFamily="34" charset="0"/>
              </a:rPr>
              <a:t>En la imagen pueden observar el núcleo como un nodo raíz y los módulos cargados en el siguiente nivel. Estos módulos se emplean para:</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aseline="0" dirty="0" smtClean="0">
                <a:latin typeface="Calibri Light" panose="020F0302020204030204" pitchFamily="34" charset="0"/>
                <a:cs typeface="Calibri Light" panose="020F0302020204030204" pitchFamily="34" charset="0"/>
              </a:rPr>
              <a:t>ROM – Gestiona el sistema de persistencia. En el caso del Arduino emplea una memoria EEPROM.</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aseline="0" dirty="0" smtClean="0">
                <a:latin typeface="Calibri Light" panose="020F0302020204030204" pitchFamily="34" charset="0"/>
                <a:cs typeface="Calibri Light" panose="020F0302020204030204" pitchFamily="34" charset="0"/>
              </a:rPr>
              <a:t>CAN – Gestiona las comunicaciones con el vehículo. Emplea un par de bibliotecas adicionales para la comunicación con el integrado y crear un sistema de colas de paquetes.</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aseline="0" dirty="0" smtClean="0">
                <a:latin typeface="Calibri Light" panose="020F0302020204030204" pitchFamily="34" charset="0"/>
                <a:cs typeface="Calibri Light" panose="020F0302020204030204" pitchFamily="34" charset="0"/>
              </a:rPr>
              <a:t>RAD – Gestiona las acciones enviadas al equipo de sonido.</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aseline="0" dirty="0" smtClean="0">
                <a:latin typeface="Calibri Light" panose="020F0302020204030204" pitchFamily="34" charset="0"/>
                <a:cs typeface="Calibri Light" panose="020F0302020204030204" pitchFamily="34" charset="0"/>
              </a:rPr>
              <a:t>TRC – Añade el soporte a la plataforma de seguimiento. Este módulo hace uso de los módulos GPS y GSM para obtener la localización del automóvil y enviarla por internet al servidor.</a:t>
            </a: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21</a:t>
            </a:fld>
            <a:endParaRPr lang="es-ES"/>
          </a:p>
        </p:txBody>
      </p:sp>
    </p:spTree>
    <p:extLst>
      <p:ext uri="{BB962C8B-B14F-4D97-AF65-F5344CB8AC3E}">
        <p14:creationId xmlns:p14="http://schemas.microsoft.com/office/powerpoint/2010/main" val="226695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Es posible gestionar la controladora a través de la interfaz UART con un ordenador mandando los comandos manualmente. Claramente esto resulta muy farragoso además de poco intuitivo si no se tiene costumbre con el formato de los comandos. Dichos comandos pueden ser utilizados</a:t>
            </a:r>
            <a:r>
              <a:rPr lang="es-ES" sz="1200" baseline="0" dirty="0" smtClean="0">
                <a:latin typeface="Calibri Light" panose="020F0302020204030204" pitchFamily="34" charset="0"/>
                <a:cs typeface="Calibri Light" panose="020F0302020204030204" pitchFamily="34" charset="0"/>
              </a:rPr>
              <a:t> para configuración, tareas de depuración o para usar las funcionalidades ya empleadas.</a:t>
            </a: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Con la intención de facilitar la comunicación se creó una</a:t>
            </a:r>
            <a:r>
              <a:rPr lang="es-ES" sz="1200" baseline="0" dirty="0" smtClean="0">
                <a:latin typeface="Calibri Light" panose="020F0302020204030204" pitchFamily="34" charset="0"/>
                <a:cs typeface="Calibri Light" panose="020F0302020204030204" pitchFamily="34" charset="0"/>
              </a:rPr>
              <a:t> aplicación </a:t>
            </a:r>
            <a:r>
              <a:rPr lang="es-ES" sz="1200" dirty="0" smtClean="0">
                <a:latin typeface="Calibri Light" panose="020F0302020204030204" pitchFamily="34" charset="0"/>
                <a:cs typeface="Calibri Light" panose="020F0302020204030204" pitchFamily="34" charset="0"/>
              </a:rPr>
              <a:t>para gestionar la controladora de forma inalámbrica usando la conectividad Bluetooth. Esta aplicación funciona bajo el sistema operativo </a:t>
            </a:r>
            <a:r>
              <a:rPr lang="es-ES" sz="1200" b="1" dirty="0" smtClean="0">
                <a:latin typeface="Calibri Light" panose="020F0302020204030204" pitchFamily="34" charset="0"/>
                <a:cs typeface="Calibri Light" panose="020F0302020204030204" pitchFamily="34" charset="0"/>
              </a:rPr>
              <a:t>Android</a:t>
            </a:r>
            <a:r>
              <a:rPr lang="es-ES" sz="1200" dirty="0" smtClean="0">
                <a:latin typeface="Calibri Light" panose="020F0302020204030204" pitchFamily="34" charset="0"/>
                <a:cs typeface="Calibri Light" panose="020F0302020204030204" pitchFamily="34" charset="0"/>
              </a:rPr>
              <a:t> con la versión 4.4 (KitKat) o superior.</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Al igual que el punto anterior, ha sido desarrollado siguiendo un </a:t>
            </a:r>
            <a:r>
              <a:rPr lang="es-ES" sz="1200" b="1" kern="1200" dirty="0" smtClean="0">
                <a:solidFill>
                  <a:schemeClr val="tx1"/>
                </a:solidFill>
                <a:effectLst/>
                <a:latin typeface="+mn-lt"/>
                <a:ea typeface="+mn-ea"/>
                <a:cs typeface="+mn-cs"/>
              </a:rPr>
              <a:t>ciclo de vida en cascada y una metodología tradicional. </a:t>
            </a:r>
            <a:endParaRPr lang="es-ES" sz="1200" b="1"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El desarrollo se llevó a cabo con la herramienta oficial </a:t>
            </a:r>
            <a:r>
              <a:rPr lang="es-ES" sz="1200" b="1" dirty="0" smtClean="0">
                <a:latin typeface="Calibri Light" panose="020F0302020204030204" pitchFamily="34" charset="0"/>
                <a:cs typeface="Calibri Light" panose="020F0302020204030204" pitchFamily="34" charset="0"/>
              </a:rPr>
              <a:t>Android Studio</a:t>
            </a:r>
            <a:r>
              <a:rPr lang="es-ES" sz="1200" dirty="0" smtClean="0">
                <a:latin typeface="Calibri Light" panose="020F0302020204030204" pitchFamily="34" charset="0"/>
                <a:cs typeface="Calibri Light" panose="020F0302020204030204" pitchFamily="34" charset="0"/>
              </a:rPr>
              <a:t>, creada de la mano de </a:t>
            </a:r>
            <a:r>
              <a:rPr lang="es-ES" sz="1200" i="1" dirty="0" smtClean="0">
                <a:latin typeface="Calibri Light" panose="020F0302020204030204" pitchFamily="34" charset="0"/>
                <a:cs typeface="Calibri Light" panose="020F0302020204030204" pitchFamily="34" charset="0"/>
              </a:rPr>
              <a:t>Google Inc</a:t>
            </a:r>
            <a:r>
              <a:rPr lang="es-ES" sz="1200" dirty="0" smtClean="0">
                <a:latin typeface="Calibri Light" panose="020F0302020204030204" pitchFamily="34" charset="0"/>
                <a:cs typeface="Calibri Light" panose="020F0302020204030204" pitchFamily="34" charset="0"/>
              </a:rPr>
              <a:t>. Es un IDE muy completo y está especialmente diseñado para el desarrollo de aplicaciones nativas para </a:t>
            </a:r>
            <a:r>
              <a:rPr lang="es-ES" sz="1200" i="1" dirty="0" smtClean="0">
                <a:latin typeface="Calibri Light" panose="020F0302020204030204" pitchFamily="34" charset="0"/>
                <a:cs typeface="Calibri Light" panose="020F0302020204030204" pitchFamily="34" charset="0"/>
              </a:rPr>
              <a:t>Android</a:t>
            </a:r>
            <a:r>
              <a:rPr lang="es-ES" sz="1200" dirty="0" smtClean="0">
                <a:latin typeface="Calibri Light" panose="020F0302020204030204" pitchFamily="34" charset="0"/>
                <a:cs typeface="Calibri Light" panose="020F0302020204030204" pitchFamily="34" charset="0"/>
              </a:rPr>
              <a:t>. </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22</a:t>
            </a:fld>
            <a:endParaRPr lang="es-ES"/>
          </a:p>
        </p:txBody>
      </p:sp>
    </p:spTree>
    <p:extLst>
      <p:ext uri="{BB962C8B-B14F-4D97-AF65-F5344CB8AC3E}">
        <p14:creationId xmlns:p14="http://schemas.microsoft.com/office/powerpoint/2010/main" val="3298008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kern="1200" dirty="0" smtClean="0">
              <a:solidFill>
                <a:schemeClr val="tx1"/>
              </a:solidFill>
              <a:effectLst/>
              <a:latin typeface="+mn-lt"/>
              <a:ea typeface="+mn-ea"/>
              <a:cs typeface="+mn-cs"/>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El diseño de la interfaz gráfica se ha centrado en crear una aplicación práctica, que permita un acceso rápido a todas sus funciones con la</a:t>
            </a:r>
            <a:r>
              <a:rPr lang="es-ES" sz="1200" kern="1200" baseline="0" dirty="0" smtClean="0">
                <a:solidFill>
                  <a:schemeClr val="tx1"/>
                </a:solidFill>
                <a:effectLst/>
                <a:latin typeface="+mn-lt"/>
                <a:ea typeface="+mn-ea"/>
                <a:cs typeface="+mn-cs"/>
              </a:rPr>
              <a:t> mínima navegación posible</a:t>
            </a:r>
            <a:r>
              <a:rPr lang="es-ES" sz="1200" kern="1200" dirty="0" smtClean="0">
                <a:solidFill>
                  <a:schemeClr val="tx1"/>
                </a:solidFill>
                <a:effectLst/>
                <a:latin typeface="+mn-lt"/>
                <a:ea typeface="+mn-ea"/>
                <a:cs typeface="+mn-cs"/>
              </a:rPr>
              <a:t>.</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kern="1200" dirty="0" smtClean="0">
              <a:solidFill>
                <a:schemeClr val="tx1"/>
              </a:solidFill>
              <a:effectLst/>
              <a:latin typeface="+mn-lt"/>
              <a:ea typeface="+mn-ea"/>
              <a:cs typeface="+mn-cs"/>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En</a:t>
            </a:r>
            <a:r>
              <a:rPr lang="es-ES" sz="1200" kern="1200" baseline="0" dirty="0" smtClean="0">
                <a:solidFill>
                  <a:schemeClr val="tx1"/>
                </a:solidFill>
                <a:effectLst/>
                <a:latin typeface="+mn-lt"/>
                <a:ea typeface="+mn-ea"/>
                <a:cs typeface="+mn-cs"/>
              </a:rPr>
              <a:t> la primera imagen pueden observar un campo de texto donde introducir un texto para ser mostrado por la pantalla original del vehículo.</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effectLst/>
                <a:latin typeface="+mn-lt"/>
                <a:ea typeface="+mn-ea"/>
                <a:cs typeface="+mn-cs"/>
              </a:rPr>
              <a:t>Justo debajo tenemos un abanico de comandos que enviar al equipo de sonido. Desde subir o bajar el volumen hasta navegar por los directorios donde se ubica la música.</a:t>
            </a:r>
          </a:p>
          <a:p>
            <a:pPr algn="just"/>
            <a:r>
              <a:rPr lang="es-ES" sz="1200" dirty="0" smtClean="0">
                <a:latin typeface="Calibri Light" panose="020F0302020204030204" pitchFamily="34" charset="0"/>
                <a:cs typeface="Calibri Light" panose="020F0302020204030204" pitchFamily="34" charset="0"/>
              </a:rPr>
              <a:t>También</a:t>
            </a:r>
            <a:r>
              <a:rPr lang="es-ES" sz="1200" baseline="0" dirty="0" smtClean="0">
                <a:latin typeface="Calibri Light" panose="020F0302020204030204" pitchFamily="34" charset="0"/>
                <a:cs typeface="Calibri Light" panose="020F0302020204030204" pitchFamily="34" charset="0"/>
              </a:rPr>
              <a:t> incluye la posibilidad de simular las pulsaciones del botón de «Opciones» y «BC (</a:t>
            </a:r>
            <a:r>
              <a:rPr lang="es-ES" sz="1200" baseline="0" dirty="0" err="1" smtClean="0">
                <a:latin typeface="Calibri Light" panose="020F0302020204030204" pitchFamily="34" charset="0"/>
                <a:cs typeface="Calibri Light" panose="020F0302020204030204" pitchFamily="34" charset="0"/>
              </a:rPr>
              <a:t>Board</a:t>
            </a:r>
            <a:r>
              <a:rPr lang="es-ES" sz="1200" baseline="0" dirty="0" smtClean="0">
                <a:latin typeface="Calibri Light" panose="020F0302020204030204" pitchFamily="34" charset="0"/>
                <a:cs typeface="Calibri Light" panose="020F0302020204030204" pitchFamily="34" charset="0"/>
              </a:rPr>
              <a:t> </a:t>
            </a:r>
            <a:r>
              <a:rPr lang="es-ES" sz="1200" baseline="0" dirty="0" err="1" smtClean="0">
                <a:latin typeface="Calibri Light" panose="020F0302020204030204" pitchFamily="34" charset="0"/>
                <a:cs typeface="Calibri Light" panose="020F0302020204030204" pitchFamily="34" charset="0"/>
              </a:rPr>
              <a:t>Controller</a:t>
            </a:r>
            <a:r>
              <a:rPr lang="es-ES" sz="1200" baseline="0" dirty="0" smtClean="0">
                <a:latin typeface="Calibri Light" panose="020F0302020204030204" pitchFamily="34" charset="0"/>
                <a:cs typeface="Calibri Light" panose="020F0302020204030204" pitchFamily="34" charset="0"/>
              </a:rPr>
              <a:t>)». Estos botones se sitúan en la radio original, por lo que si se reemplaza por otra se pierde la posibilidad de acceder a ellos.</a:t>
            </a:r>
          </a:p>
          <a:p>
            <a:pPr algn="just"/>
            <a:endParaRPr lang="es-ES" sz="1200" baseline="0" dirty="0" smtClean="0">
              <a:latin typeface="Calibri Light" panose="020F0302020204030204" pitchFamily="34" charset="0"/>
              <a:cs typeface="Calibri Light" panose="020F0302020204030204" pitchFamily="34" charset="0"/>
            </a:endParaRPr>
          </a:p>
          <a:p>
            <a:pPr algn="just"/>
            <a:r>
              <a:rPr lang="es-ES" sz="1200" baseline="0" dirty="0" smtClean="0">
                <a:latin typeface="Calibri Light" panose="020F0302020204030204" pitchFamily="34" charset="0"/>
                <a:cs typeface="Calibri Light" panose="020F0302020204030204" pitchFamily="34" charset="0"/>
              </a:rPr>
              <a:t>En la segunda imagen pueden ver un diálogo de selección de los dispositivos Bluetooth configurados en el terminal móvil.</a:t>
            </a:r>
          </a:p>
          <a:p>
            <a:pPr algn="just"/>
            <a:endParaRPr lang="es-ES" sz="1200" baseline="0" dirty="0" smtClean="0">
              <a:latin typeface="Calibri Light" panose="020F0302020204030204" pitchFamily="34" charset="0"/>
              <a:cs typeface="Calibri Light" panose="020F0302020204030204" pitchFamily="34" charset="0"/>
            </a:endParaRPr>
          </a:p>
          <a:p>
            <a:pPr algn="just"/>
            <a:r>
              <a:rPr lang="es-ES" sz="1200" baseline="0" dirty="0" smtClean="0">
                <a:latin typeface="Calibri Light" panose="020F0302020204030204" pitchFamily="34" charset="0"/>
                <a:cs typeface="Calibri Light" panose="020F0302020204030204" pitchFamily="34" charset="0"/>
              </a:rPr>
              <a:t>En la tercera imagen se muestran los distintos parámetros de configuración de la propia controladora auxiliar. </a:t>
            </a:r>
          </a:p>
          <a:p>
            <a:pPr algn="just"/>
            <a:r>
              <a:rPr lang="es-ES" sz="1200" baseline="0" dirty="0" smtClean="0">
                <a:latin typeface="Calibri Light" panose="020F0302020204030204" pitchFamily="34" charset="0"/>
                <a:cs typeface="Calibri Light" panose="020F0302020204030204" pitchFamily="34" charset="0"/>
              </a:rPr>
              <a:t>También es posible reiniciar la controladora, obtener la memoria libre restante o simular un encendido o un apagado del vehículo.</a:t>
            </a:r>
          </a:p>
          <a:p>
            <a:pPr algn="just"/>
            <a:r>
              <a:rPr lang="es-ES" sz="1200" baseline="0" dirty="0" smtClean="0">
                <a:latin typeface="Calibri Light" panose="020F0302020204030204" pitchFamily="34" charset="0"/>
                <a:cs typeface="Calibri Light" panose="020F0302020204030204" pitchFamily="34" charset="0"/>
              </a:rPr>
              <a:t>En la parte inferior se muestran una serie de parámetros como la habilitación del servicio de geolocalización o la simulación de un LED de alarma.</a:t>
            </a:r>
          </a:p>
          <a:p>
            <a:pPr algn="just"/>
            <a:endParaRPr lang="es-ES" sz="1200" baseline="0" dirty="0" smtClean="0">
              <a:latin typeface="Calibri Light" panose="020F0302020204030204" pitchFamily="34" charset="0"/>
              <a:cs typeface="Calibri Light" panose="020F0302020204030204" pitchFamily="34" charset="0"/>
            </a:endParaRPr>
          </a:p>
          <a:p>
            <a:pPr algn="just"/>
            <a:r>
              <a:rPr lang="es-ES" sz="1200" baseline="0" dirty="0" smtClean="0">
                <a:latin typeface="Calibri Light" panose="020F0302020204030204" pitchFamily="34" charset="0"/>
                <a:cs typeface="Calibri Light" panose="020F0302020204030204" pitchFamily="34" charset="0"/>
              </a:rPr>
              <a:t>En la última imagen pueden ver un sistema de log donde se detallan los distintos tipos de registro que se deben mostrar. En este caso está mostrando los paquetes recibidos y enviados por el bus CAN.</a:t>
            </a: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23</a:t>
            </a:fld>
            <a:endParaRPr lang="es-ES"/>
          </a:p>
        </p:txBody>
      </p:sp>
    </p:spTree>
    <p:extLst>
      <p:ext uri="{BB962C8B-B14F-4D97-AF65-F5344CB8AC3E}">
        <p14:creationId xmlns:p14="http://schemas.microsoft.com/office/powerpoint/2010/main" val="122526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Traccar es una plataforma de seguimiento de software libre que permite monitorizar la posición de múltiples dispositivos en base a la información recibida a través de internet. </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Incluye funciones como envío remoto de comandos a la controladora, avisos por email y SMS al ocurrir eventos programables, histórico de posiciones o geocercas.</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Soporta prácticamente la totalidad de dispositivos GPS comerciales de rastreo para todo tipo de vehículos, terminales móviles e incluso collares para mascotas. En el caso de este proyecto, la controladora utiliza un protocolo propio</a:t>
            </a:r>
            <a:r>
              <a:rPr lang="es-ES" sz="1200" baseline="0" dirty="0" smtClean="0">
                <a:latin typeface="Calibri Light" panose="020F0302020204030204" pitchFamily="34" charset="0"/>
                <a:cs typeface="Calibri Light" panose="020F0302020204030204" pitchFamily="34" charset="0"/>
              </a:rPr>
              <a:t> de Traccar </a:t>
            </a:r>
            <a:r>
              <a:rPr lang="es-ES" sz="1200" dirty="0" smtClean="0">
                <a:latin typeface="Calibri Light" panose="020F0302020204030204" pitchFamily="34" charset="0"/>
                <a:cs typeface="Calibri Light" panose="020F0302020204030204" pitchFamily="34" charset="0"/>
              </a:rPr>
              <a:t>llamado OsmAnd, el cual se basa en</a:t>
            </a:r>
            <a:r>
              <a:rPr lang="es-ES" sz="1200" baseline="0" dirty="0" smtClean="0">
                <a:latin typeface="Calibri Light" panose="020F0302020204030204" pitchFamily="34" charset="0"/>
                <a:cs typeface="Calibri Light" panose="020F0302020204030204" pitchFamily="34" charset="0"/>
              </a:rPr>
              <a:t> el protocolo HTTP</a:t>
            </a:r>
            <a:r>
              <a:rPr lang="es-ES" sz="1200" dirty="0" smtClean="0">
                <a:latin typeface="Calibri Light" panose="020F0302020204030204" pitchFamily="34" charset="0"/>
                <a:cs typeface="Calibri Light" panose="020F0302020204030204" pitchFamily="34" charset="0"/>
              </a:rPr>
              <a:t>.</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24</a:t>
            </a:fld>
            <a:endParaRPr lang="es-ES"/>
          </a:p>
        </p:txBody>
      </p:sp>
    </p:spTree>
    <p:extLst>
      <p:ext uri="{BB962C8B-B14F-4D97-AF65-F5344CB8AC3E}">
        <p14:creationId xmlns:p14="http://schemas.microsoft.com/office/powerpoint/2010/main" val="4027537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La monitorización del vehículo se puede realizar a través de una interfaz web sencilla o mediante una aplicación móvil disponible para Android e iOS.</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Estas imágenes muestran la interfaz web.</a:t>
            </a:r>
            <a:r>
              <a:rPr lang="es-ES" sz="1200" baseline="0" dirty="0" smtClean="0">
                <a:latin typeface="Calibri Light" panose="020F0302020204030204" pitchFamily="34" charset="0"/>
                <a:cs typeface="Calibri Light" panose="020F0302020204030204" pitchFamily="34" charset="0"/>
              </a:rPr>
              <a:t> En ambas se muestra el histórico de movimientos de un vehículo.</a:t>
            </a: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Notas:</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La foto</a:t>
            </a:r>
            <a:r>
              <a:rPr lang="es-ES" sz="1200" baseline="0" dirty="0" smtClean="0">
                <a:latin typeface="Calibri Light" panose="020F0302020204030204" pitchFamily="34" charset="0"/>
                <a:cs typeface="Calibri Light" panose="020F0302020204030204" pitchFamily="34" charset="0"/>
              </a:rPr>
              <a:t> principal muestra un histórico de un vehículo que se ha movido por México</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baseline="0" dirty="0" smtClean="0">
                <a:latin typeface="Calibri Light" panose="020F0302020204030204" pitchFamily="34" charset="0"/>
                <a:cs typeface="Calibri Light" panose="020F0302020204030204" pitchFamily="34" charset="0"/>
              </a:rPr>
              <a:t>La segunda foto es de mi vehículo por Valencia.</a:t>
            </a: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25</a:t>
            </a:fld>
            <a:endParaRPr lang="es-ES"/>
          </a:p>
        </p:txBody>
      </p:sp>
    </p:spTree>
    <p:extLst>
      <p:ext uri="{BB962C8B-B14F-4D97-AF65-F5344CB8AC3E}">
        <p14:creationId xmlns:p14="http://schemas.microsoft.com/office/powerpoint/2010/main" val="1404097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50000"/>
              </a:lnSpc>
            </a:pPr>
            <a:r>
              <a:rPr lang="es-ES" sz="1200" dirty="0" smtClean="0">
                <a:latin typeface="Calibri Light" panose="020F0302020204030204" pitchFamily="34" charset="0"/>
                <a:cs typeface="Calibri Light" panose="020F0302020204030204" pitchFamily="34" charset="0"/>
              </a:rPr>
              <a:t>+REV1</a:t>
            </a:r>
          </a:p>
          <a:p>
            <a:pPr algn="just">
              <a:lnSpc>
                <a:spcPct val="150000"/>
              </a:lnSpc>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50000"/>
              </a:lnSpc>
              <a:spcBef>
                <a:spcPts val="0"/>
              </a:spcBef>
              <a:spcAft>
                <a:spcPts val="0"/>
              </a:spcAft>
              <a:buClrTx/>
              <a:buSzTx/>
              <a:buFontTx/>
              <a:buNone/>
              <a:tabLst/>
              <a:defRPr/>
            </a:pPr>
            <a:r>
              <a:rPr lang="es-ES" dirty="0" smtClean="0"/>
              <a:t>+REV3</a:t>
            </a: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Debido a que cada modelo de automóvil es completamente distinto, es necesario establecer una especificación para cada modelo que gestione</a:t>
            </a:r>
            <a:r>
              <a:rPr lang="es-ES" sz="1200" baseline="0" dirty="0" smtClean="0">
                <a:latin typeface="Calibri Light" panose="020F0302020204030204" pitchFamily="34" charset="0"/>
                <a:cs typeface="Calibri Light" panose="020F0302020204030204" pitchFamily="34" charset="0"/>
              </a:rPr>
              <a:t> la integración entre las funcionalidades implementadas y el vehículo en sí</a:t>
            </a:r>
            <a:r>
              <a:rPr lang="es-ES" sz="1200" dirty="0" smtClean="0">
                <a:latin typeface="Calibri Light" panose="020F0302020204030204" pitchFamily="34" charset="0"/>
                <a:cs typeface="Calibri Light" panose="020F0302020204030204" pitchFamily="34" charset="0"/>
              </a:rPr>
              <a:t>. Esta especificación es, a grandes rasgos, la parte de software que se encuentra más próxima al vehículo y a sus protocolos internos.</a:t>
            </a: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Gracias al paradigma modular empleado, esta especificación se realiza en forma de módulos software.</a:t>
            </a: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Esta parte es especialmente compleja debido a que los protocolos internos de comunicaciones que emplean los vehículos no están documentados para el público general. Esto desencadena en que, prácticamente la única forma de obtener esta información es capturando los datos del vehículo en durante su funcionamiento y analizarlos aplicando técnicas de ingeniería inversa.</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26</a:t>
            </a:fld>
            <a:endParaRPr lang="es-ES"/>
          </a:p>
        </p:txBody>
      </p:sp>
    </p:spTree>
    <p:extLst>
      <p:ext uri="{BB962C8B-B14F-4D97-AF65-F5344CB8AC3E}">
        <p14:creationId xmlns:p14="http://schemas.microsoft.com/office/powerpoint/2010/main" val="161649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50000"/>
              </a:lnSpc>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5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50000"/>
              </a:lnSpc>
              <a:spcBef>
                <a:spcPts val="0"/>
              </a:spcBef>
              <a:spcAft>
                <a:spcPts val="0"/>
              </a:spcAft>
              <a:buClrTx/>
              <a:buSzTx/>
              <a:buFontTx/>
              <a:buNone/>
              <a:tabLst/>
              <a:defRPr/>
            </a:pPr>
            <a:r>
              <a:rPr lang="es-ES" dirty="0" smtClean="0"/>
              <a:t>+REV3</a:t>
            </a: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El Opel Astra es un automóvil diseñado por el fabricante alemán de automóviles Opel y vendido en numerosos países bajo las marcas pertenecientes al grupo industrial estadounidense General Motors como </a:t>
            </a:r>
            <a:r>
              <a:rPr lang="es-ES" sz="1200" dirty="0" err="1" smtClean="0">
                <a:latin typeface="Calibri Light" panose="020F0302020204030204" pitchFamily="34" charset="0"/>
                <a:cs typeface="Calibri Light" panose="020F0302020204030204" pitchFamily="34" charset="0"/>
              </a:rPr>
              <a:t>Vauxhall</a:t>
            </a:r>
            <a:r>
              <a:rPr lang="es-ES" sz="1200" baseline="0" dirty="0" smtClean="0">
                <a:latin typeface="Calibri Light" panose="020F0302020204030204" pitchFamily="34" charset="0"/>
                <a:cs typeface="Calibri Light" panose="020F0302020204030204" pitchFamily="34" charset="0"/>
              </a:rPr>
              <a:t> y</a:t>
            </a:r>
            <a:r>
              <a:rPr lang="es-ES" sz="1200" dirty="0" smtClean="0">
                <a:latin typeface="Calibri Light" panose="020F0302020204030204" pitchFamily="34" charset="0"/>
                <a:cs typeface="Calibri Light" panose="020F0302020204030204" pitchFamily="34" charset="0"/>
              </a:rPr>
              <a:t> Chevrolet. </a:t>
            </a: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Esta especificación trata sobre la tercera generación del vehículo (H), lanzada en el año 2004 y que permaneció en el mercado hasta finales del año 2010.</a:t>
            </a:r>
          </a:p>
          <a:p>
            <a:pPr algn="just">
              <a:lnSpc>
                <a:spcPct val="150000"/>
              </a:lnSpc>
            </a:pPr>
            <a:r>
              <a:rPr lang="es-ES" sz="1200" dirty="0" smtClean="0">
                <a:latin typeface="Calibri Light" panose="020F0302020204030204" pitchFamily="34" charset="0"/>
                <a:cs typeface="Calibri Light" panose="020F0302020204030204" pitchFamily="34" charset="0"/>
              </a:rPr>
              <a:t>Esta generación marcó un punto de inflexión a nivel electrónico, ya que fue la primera en incorporar una gran cantidad de microcontroladores repartidos por el vehículo, desplazando a la mayoría de los controles mecánicos tradicionales</a:t>
            </a:r>
            <a:r>
              <a:rPr lang="es-ES" sz="1200" baseline="0" dirty="0" smtClean="0">
                <a:latin typeface="Calibri Light" panose="020F0302020204030204" pitchFamily="34" charset="0"/>
                <a:cs typeface="Calibri Light" panose="020F0302020204030204" pitchFamily="34" charset="0"/>
              </a:rPr>
              <a:t> (Ejemplo: Acelerador </a:t>
            </a:r>
            <a:r>
              <a:rPr lang="es-ES" sz="1200" baseline="0" dirty="0" smtClean="0">
                <a:latin typeface="Calibri Light" panose="020F0302020204030204" pitchFamily="34" charset="0"/>
                <a:cs typeface="Calibri Light" panose="020F0302020204030204" pitchFamily="34" charset="0"/>
                <a:sym typeface="Wingdings" panose="05000000000000000000" pitchFamily="2" charset="2"/>
              </a:rPr>
              <a:t> Ya no es un cable, ahora es electrónico).</a:t>
            </a:r>
            <a:endParaRPr lang="es-ES" sz="1200" dirty="0" smtClean="0">
              <a:latin typeface="Calibri Light" panose="020F0302020204030204" pitchFamily="34" charset="0"/>
              <a:cs typeface="Calibri Light" panose="020F0302020204030204" pitchFamily="34" charset="0"/>
            </a:endParaRP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Esto le permitió añadir sistemas más robustos e inteligentes como el control de estabilidad (ESP) o el control de velocidad de crucero.</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27</a:t>
            </a:fld>
            <a:endParaRPr lang="es-ES"/>
          </a:p>
        </p:txBody>
      </p:sp>
    </p:spTree>
    <p:extLst>
      <p:ext uri="{BB962C8B-B14F-4D97-AF65-F5344CB8AC3E}">
        <p14:creationId xmlns:p14="http://schemas.microsoft.com/office/powerpoint/2010/main" val="2571094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El vehículo cuenta con tres buses de datos diferenciados:</a:t>
            </a:r>
          </a:p>
          <a:p>
            <a:pPr marL="171450" indent="-171450" algn="just">
              <a:lnSpc>
                <a:spcPct val="150000"/>
              </a:lnSpc>
              <a:buFont typeface="Arial" panose="020B0604020202020204" pitchFamily="34" charset="0"/>
              <a:buChar char="•"/>
            </a:pPr>
            <a:r>
              <a:rPr lang="es-ES" sz="1200" b="1" dirty="0" smtClean="0">
                <a:latin typeface="Calibri Light" panose="020F0302020204030204" pitchFamily="34" charset="0"/>
                <a:cs typeface="Calibri Light" panose="020F0302020204030204" pitchFamily="34" charset="0"/>
              </a:rPr>
              <a:t>Bus de alta velocidad HS-CAN </a:t>
            </a:r>
            <a:r>
              <a:rPr lang="es-ES" sz="1200" dirty="0" smtClean="0">
                <a:latin typeface="Calibri Light" panose="020F0302020204030204" pitchFamily="34" charset="0"/>
                <a:cs typeface="Calibri Light" panose="020F0302020204030204" pitchFamily="34" charset="0"/>
              </a:rPr>
              <a:t>– (500 </a:t>
            </a:r>
            <a:r>
              <a:rPr lang="es-ES" sz="1200" dirty="0" err="1" smtClean="0">
                <a:latin typeface="Calibri Light" panose="020F0302020204030204" pitchFamily="34" charset="0"/>
                <a:cs typeface="Calibri Light" panose="020F0302020204030204" pitchFamily="34" charset="0"/>
              </a:rPr>
              <a:t>Kbits</a:t>
            </a:r>
            <a:r>
              <a:rPr lang="es-ES" sz="1200" dirty="0" smtClean="0">
                <a:latin typeface="Calibri Light" panose="020F0302020204030204" pitchFamily="34" charset="0"/>
                <a:cs typeface="Calibri Light" panose="020F0302020204030204" pitchFamily="34" charset="0"/>
              </a:rPr>
              <a:t>/s) - Se emplea para las comunicaciones con el bloque del motor. Por aquí viaja información como la velocidad del vehículo, temperatura del refrigerante, la marcha engranada o la activación del ABS y el Airbag.</a:t>
            </a:r>
          </a:p>
          <a:p>
            <a:pPr marL="171450" indent="-171450" algn="just">
              <a:lnSpc>
                <a:spcPct val="150000"/>
              </a:lnSpc>
              <a:buFont typeface="Arial" panose="020B0604020202020204" pitchFamily="34" charset="0"/>
              <a:buChar char="•"/>
            </a:pPr>
            <a:r>
              <a:rPr lang="es-ES" sz="1200" b="1" dirty="0" smtClean="0">
                <a:latin typeface="Calibri Light" panose="020F0302020204030204" pitchFamily="34" charset="0"/>
                <a:cs typeface="Calibri Light" panose="020F0302020204030204" pitchFamily="34" charset="0"/>
              </a:rPr>
              <a:t>Bus de media velocidad MS-CAN </a:t>
            </a:r>
            <a:r>
              <a:rPr lang="es-ES" sz="1200" dirty="0" smtClean="0">
                <a:latin typeface="Calibri Light" panose="020F0302020204030204" pitchFamily="34" charset="0"/>
                <a:cs typeface="Calibri Light" panose="020F0302020204030204" pitchFamily="34" charset="0"/>
              </a:rPr>
              <a:t>– (95 </a:t>
            </a:r>
            <a:r>
              <a:rPr lang="es-ES" sz="1200" dirty="0" err="1" smtClean="0">
                <a:latin typeface="Calibri Light" panose="020F0302020204030204" pitchFamily="34" charset="0"/>
                <a:cs typeface="Calibri Light" panose="020F0302020204030204" pitchFamily="34" charset="0"/>
              </a:rPr>
              <a:t>Kbits</a:t>
            </a:r>
            <a:r>
              <a:rPr lang="es-ES" sz="1200" dirty="0" smtClean="0">
                <a:latin typeface="Calibri Light" panose="020F0302020204030204" pitchFamily="34" charset="0"/>
                <a:cs typeface="Calibri Light" panose="020F0302020204030204" pitchFamily="34" charset="0"/>
              </a:rPr>
              <a:t>/s) - Se emplea solamente para las comunicaciones entre los sistemas de infoentretenimiento y el aire acondicionado. Este es el bus</a:t>
            </a:r>
            <a:r>
              <a:rPr lang="es-ES" sz="1200" baseline="0" dirty="0" smtClean="0">
                <a:latin typeface="Calibri Light" panose="020F0302020204030204" pitchFamily="34" charset="0"/>
                <a:cs typeface="Calibri Light" panose="020F0302020204030204" pitchFamily="34" charset="0"/>
              </a:rPr>
              <a:t> al que se conecta la controladora auxiliar.</a:t>
            </a:r>
            <a:endParaRPr lang="es-ES" sz="1200" dirty="0" smtClean="0">
              <a:latin typeface="Calibri Light" panose="020F0302020204030204" pitchFamily="34" charset="0"/>
              <a:cs typeface="Calibri Light" panose="020F0302020204030204" pitchFamily="34" charset="0"/>
            </a:endParaRPr>
          </a:p>
          <a:p>
            <a:pPr marL="171450" indent="-171450" algn="just">
              <a:lnSpc>
                <a:spcPct val="150000"/>
              </a:lnSpc>
              <a:buFont typeface="Arial" panose="020B0604020202020204" pitchFamily="34" charset="0"/>
              <a:buChar char="•"/>
            </a:pPr>
            <a:r>
              <a:rPr lang="es-ES" sz="1200" b="1" dirty="0" smtClean="0">
                <a:latin typeface="Calibri Light" panose="020F0302020204030204" pitchFamily="34" charset="0"/>
                <a:cs typeface="Calibri Light" panose="020F0302020204030204" pitchFamily="34" charset="0"/>
              </a:rPr>
              <a:t>Bus de baja velocidad LS-CAN – </a:t>
            </a:r>
            <a:r>
              <a:rPr lang="es-ES" sz="1200" dirty="0" smtClean="0">
                <a:latin typeface="Calibri Light" panose="020F0302020204030204" pitchFamily="34" charset="0"/>
                <a:cs typeface="Calibri Light" panose="020F0302020204030204" pitchFamily="34" charset="0"/>
              </a:rPr>
              <a:t>(33 </a:t>
            </a:r>
            <a:r>
              <a:rPr lang="es-ES" sz="1200" dirty="0" err="1" smtClean="0">
                <a:latin typeface="Calibri Light" panose="020F0302020204030204" pitchFamily="34" charset="0"/>
                <a:cs typeface="Calibri Light" panose="020F0302020204030204" pitchFamily="34" charset="0"/>
              </a:rPr>
              <a:t>KBits</a:t>
            </a:r>
            <a:r>
              <a:rPr lang="es-ES" sz="1200" dirty="0" smtClean="0">
                <a:latin typeface="Calibri Light" panose="020F0302020204030204" pitchFamily="34" charset="0"/>
                <a:cs typeface="Calibri Light" panose="020F0302020204030204" pitchFamily="34" charset="0"/>
              </a:rPr>
              <a:t>/s) - Se utiliza para la comunicación del resto de sistemas auxiliares como puertas, luces o control y plegado de retrovisores.</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El HS-CAN y el LS-CAN no se pueden utilizar por incumplir los requisitos. Aunque en el volante existe un</a:t>
            </a:r>
            <a:r>
              <a:rPr lang="es-ES" sz="1200" baseline="0" dirty="0" smtClean="0">
                <a:latin typeface="Calibri Light" panose="020F0302020204030204" pitchFamily="34" charset="0"/>
                <a:cs typeface="Calibri Light" panose="020F0302020204030204" pitchFamily="34" charset="0"/>
              </a:rPr>
              <a:t> controlador que se encarga de retransmitir información útil entre los buses de forma unidireccional.</a:t>
            </a: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28</a:t>
            </a:fld>
            <a:endParaRPr lang="es-ES"/>
          </a:p>
        </p:txBody>
      </p:sp>
    </p:spTree>
    <p:extLst>
      <p:ext uri="{BB962C8B-B14F-4D97-AF65-F5344CB8AC3E}">
        <p14:creationId xmlns:p14="http://schemas.microsoft.com/office/powerpoint/2010/main" val="1777856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En este vídeo pueden ver la controladora en funcionamiento, controlando un equipo de sonido Pioneer en base a las pulsaciones realizadas en los botones del volante.</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29</a:t>
            </a:fld>
            <a:endParaRPr lang="es-ES"/>
          </a:p>
        </p:txBody>
      </p:sp>
    </p:spTree>
    <p:extLst>
      <p:ext uri="{BB962C8B-B14F-4D97-AF65-F5344CB8AC3E}">
        <p14:creationId xmlns:p14="http://schemas.microsoft.com/office/powerpoint/2010/main" val="1561951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+REV2</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+REV3</a:t>
            </a:r>
          </a:p>
          <a:p>
            <a:endParaRPr lang="es-ES" dirty="0" smtClean="0"/>
          </a:p>
          <a:p>
            <a:r>
              <a:rPr lang="es-ES" dirty="0" smtClean="0"/>
              <a:t>Este es el índice que</a:t>
            </a:r>
            <a:r>
              <a:rPr lang="es-ES" baseline="0" dirty="0" smtClean="0"/>
              <a:t> voy a seguir durante la presentación.</a:t>
            </a:r>
            <a:endParaRPr lang="es-ES" dirty="0"/>
          </a:p>
        </p:txBody>
      </p:sp>
      <p:sp>
        <p:nvSpPr>
          <p:cNvPr id="4" name="Marcador de número de diapositiva 3"/>
          <p:cNvSpPr>
            <a:spLocks noGrp="1"/>
          </p:cNvSpPr>
          <p:nvPr>
            <p:ph type="sldNum" sz="quarter" idx="10"/>
          </p:nvPr>
        </p:nvSpPr>
        <p:spPr/>
        <p:txBody>
          <a:bodyPr/>
          <a:lstStyle/>
          <a:p>
            <a:fld id="{F2AB62E1-8593-41E0-A496-ADB9AE8F2ECD}" type="slidenum">
              <a:rPr lang="es-ES" smtClean="0"/>
              <a:t>3</a:t>
            </a:fld>
            <a:endParaRPr lang="es-ES"/>
          </a:p>
        </p:txBody>
      </p:sp>
    </p:spTree>
    <p:extLst>
      <p:ext uri="{BB962C8B-B14F-4D97-AF65-F5344CB8AC3E}">
        <p14:creationId xmlns:p14="http://schemas.microsoft.com/office/powerpoint/2010/main" val="2482273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En este vídeo pueden ver el llamado “Modo Test” del Opel</a:t>
            </a:r>
            <a:r>
              <a:rPr lang="es-ES" sz="1200" baseline="0" dirty="0" smtClean="0">
                <a:latin typeface="Calibri Light" panose="020F0302020204030204" pitchFamily="34" charset="0"/>
                <a:cs typeface="Calibri Light" panose="020F0302020204030204" pitchFamily="34" charset="0"/>
              </a:rPr>
              <a:t> Astra H</a:t>
            </a:r>
            <a:r>
              <a:rPr lang="es-ES" sz="1200" dirty="0" smtClean="0">
                <a:latin typeface="Calibri Light" panose="020F0302020204030204" pitchFamily="34" charset="0"/>
                <a:cs typeface="Calibri Light" panose="020F0302020204030204" pitchFamily="34"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Este</a:t>
            </a:r>
            <a:r>
              <a:rPr lang="es-ES" sz="1200" baseline="0" dirty="0" smtClean="0">
                <a:latin typeface="Calibri Light" panose="020F0302020204030204" pitchFamily="34" charset="0"/>
                <a:cs typeface="Calibri Light" panose="020F0302020204030204" pitchFamily="34" charset="0"/>
              </a:rPr>
              <a:t> modo </a:t>
            </a:r>
            <a:r>
              <a:rPr lang="es-ES" sz="1200" dirty="0" smtClean="0">
                <a:latin typeface="Calibri Light" panose="020F0302020204030204" pitchFamily="34" charset="0"/>
                <a:cs typeface="Calibri Light" panose="020F0302020204030204" pitchFamily="34" charset="0"/>
              </a:rPr>
              <a:t>empleado por mecánicos autorizados para visualizar parámetros e información del vehículo en tiempo real. Este modo </a:t>
            </a:r>
            <a:r>
              <a:rPr lang="es-ES" sz="1200" baseline="0" dirty="0" smtClean="0">
                <a:latin typeface="Calibri Light" panose="020F0302020204030204" pitchFamily="34" charset="0"/>
                <a:cs typeface="Calibri Light" panose="020F0302020204030204" pitchFamily="34" charset="0"/>
              </a:rPr>
              <a:t>no es accesible para el usuario, ya que se habilita a través de mensajes enviados por el bus de datos simulando una pulsación de botones particular y unos parámetros adicionales.</a:t>
            </a: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baseline="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baseline="0" dirty="0" smtClean="0">
                <a:latin typeface="Calibri Light" panose="020F0302020204030204" pitchFamily="34" charset="0"/>
                <a:cs typeface="Calibri Light" panose="020F0302020204030204" pitchFamily="34" charset="0"/>
              </a:rPr>
              <a:t>La información obtenida puede resultar útil para prever posibles averías y fallos. Un ejemplo muy sencillo es la posibilidad de ver la temperatura del líquido refrigerante. Este modelo de automóvil no cuenta con un termostato en el panel de instrumentos, lo único que muestra es una luz de avería al exceder la temperatura máxima, pero es posible no darse cuenta del piloto y acabar quemando el motor en pocos minutos.</a:t>
            </a: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30</a:t>
            </a:fld>
            <a:endParaRPr lang="es-ES"/>
          </a:p>
        </p:txBody>
      </p:sp>
    </p:spTree>
    <p:extLst>
      <p:ext uri="{BB962C8B-B14F-4D97-AF65-F5344CB8AC3E}">
        <p14:creationId xmlns:p14="http://schemas.microsoft.com/office/powerpoint/2010/main" val="4151253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En este otro vídeo pueden ver la pantalla original del vehículo mostrando un texto personalizado. En este caso es el nombre de una canción.</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El texto ha sido enviado desde</a:t>
            </a:r>
            <a:r>
              <a:rPr lang="es-ES" sz="1200" baseline="0" dirty="0" smtClean="0">
                <a:latin typeface="Calibri Light" panose="020F0302020204030204" pitchFamily="34" charset="0"/>
                <a:cs typeface="Calibri Light" panose="020F0302020204030204" pitchFamily="34" charset="0"/>
              </a:rPr>
              <a:t> el teléfono móvil por Bluetooth hasta la controladora, donde la controladora a su vez lo ha convertido al formato interno que utiliza la pantalla original y lo ha enviado por el bus de datos hasta la misma.</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baseline="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baseline="0" dirty="0" smtClean="0">
                <a:latin typeface="Calibri Light" panose="020F0302020204030204" pitchFamily="34" charset="0"/>
                <a:cs typeface="Calibri Light" panose="020F0302020204030204" pitchFamily="34" charset="0"/>
              </a:rPr>
              <a:t>El efecto de marquesina no lo realiza la propia pantalla, sino que la controladora auxiliar es la que crea ese desplazamiento y así permite la visualización completa.</a:t>
            </a: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31</a:t>
            </a:fld>
            <a:endParaRPr lang="es-ES"/>
          </a:p>
        </p:txBody>
      </p:sp>
    </p:spTree>
    <p:extLst>
      <p:ext uri="{BB962C8B-B14F-4D97-AF65-F5344CB8AC3E}">
        <p14:creationId xmlns:p14="http://schemas.microsoft.com/office/powerpoint/2010/main" val="1502051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Al ser un proyecto genérico y modular, las posibilidades de ampliación son muy elevadas. Algunos ejemplos de temáticas susceptibles de mejora son:</a:t>
            </a:r>
          </a:p>
          <a:p>
            <a:pPr marL="171450" indent="-171450" algn="just">
              <a:lnSpc>
                <a:spcPct val="150000"/>
              </a:lnSpc>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Soporte para más modelos de vehículos.</a:t>
            </a:r>
          </a:p>
          <a:p>
            <a:pPr marL="171450" indent="-171450" algn="just">
              <a:lnSpc>
                <a:spcPct val="150000"/>
              </a:lnSpc>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Más funcionalidades y mayor parametrización.</a:t>
            </a:r>
          </a:p>
          <a:p>
            <a:pPr marL="171450" indent="-171450" algn="just">
              <a:lnSpc>
                <a:spcPct val="150000"/>
              </a:lnSpc>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Cambiar el microcontrolador por un de mayor capacidad y potencia, ya que será necesario a medida que se implementen nuevas funcionalidades.</a:t>
            </a:r>
          </a:p>
          <a:p>
            <a:pPr marL="171450" indent="-171450" algn="just">
              <a:lnSpc>
                <a:spcPct val="150000"/>
              </a:lnSpc>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Integración completa con un software multimedia para reemplazar completamente al 	sistema de infoentretenimiento del vehículo por uno personalizado.</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32</a:t>
            </a:fld>
            <a:endParaRPr lang="es-ES"/>
          </a:p>
        </p:txBody>
      </p:sp>
    </p:spTree>
    <p:extLst>
      <p:ext uri="{BB962C8B-B14F-4D97-AF65-F5344CB8AC3E}">
        <p14:creationId xmlns:p14="http://schemas.microsoft.com/office/powerpoint/2010/main" val="3390084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50000"/>
              </a:lnSpc>
            </a:pPr>
            <a:r>
              <a:rPr lang="es-ES" sz="1200" dirty="0" smtClean="0">
                <a:latin typeface="Calibri Light" panose="020F0302020204030204" pitchFamily="34" charset="0"/>
                <a:cs typeface="Calibri Light" panose="020F0302020204030204" pitchFamily="34" charset="0"/>
              </a:rPr>
              <a:t>+REV1</a:t>
            </a:r>
          </a:p>
          <a:p>
            <a:pPr algn="just">
              <a:lnSpc>
                <a:spcPct val="150000"/>
              </a:lnSpc>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50000"/>
              </a:lnSpc>
              <a:spcBef>
                <a:spcPts val="0"/>
              </a:spcBef>
              <a:spcAft>
                <a:spcPts val="0"/>
              </a:spcAft>
              <a:buClrTx/>
              <a:buSzTx/>
              <a:buFontTx/>
              <a:buNone/>
              <a:tabLst/>
              <a:defRPr/>
            </a:pPr>
            <a:r>
              <a:rPr lang="es-ES" dirty="0" smtClean="0"/>
              <a:t>+REV3</a:t>
            </a: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Los objetivos y requisitos del proyecto se han alcanzado</a:t>
            </a:r>
            <a:r>
              <a:rPr lang="es-ES" sz="1200" baseline="0" dirty="0" smtClean="0">
                <a:latin typeface="Calibri Light" panose="020F0302020204030204" pitchFamily="34" charset="0"/>
                <a:cs typeface="Calibri Light" panose="020F0302020204030204" pitchFamily="34" charset="0"/>
              </a:rPr>
              <a:t>. La controladora se ha instalado en un vehículo real y se ha utilizado durante la conducción normal.</a:t>
            </a:r>
          </a:p>
          <a:p>
            <a:pPr algn="just">
              <a:lnSpc>
                <a:spcPct val="150000"/>
              </a:lnSpc>
            </a:pPr>
            <a:endParaRPr lang="es-ES" sz="1200" baseline="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5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Este proyecto me ha permitido aplicar gran parte</a:t>
            </a:r>
            <a:r>
              <a:rPr lang="es-ES" sz="1200" baseline="0" dirty="0" smtClean="0">
                <a:latin typeface="Calibri Light" panose="020F0302020204030204" pitchFamily="34" charset="0"/>
                <a:cs typeface="Calibri Light" panose="020F0302020204030204" pitchFamily="34" charset="0"/>
              </a:rPr>
              <a:t> de</a:t>
            </a:r>
            <a:r>
              <a:rPr lang="es-ES" sz="1200" dirty="0" smtClean="0">
                <a:latin typeface="Calibri Light" panose="020F0302020204030204" pitchFamily="34" charset="0"/>
                <a:cs typeface="Calibri Light" panose="020F0302020204030204" pitchFamily="34" charset="0"/>
              </a:rPr>
              <a:t> los conocimientos obtenidos durante el estudio del grado directamente en infraestructuras desarrolladas por profesionales para el mundo real.</a:t>
            </a: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A nivel personal</a:t>
            </a:r>
            <a:r>
              <a:rPr lang="es-ES" sz="1200" baseline="0" dirty="0" smtClean="0">
                <a:latin typeface="Calibri Light" panose="020F0302020204030204" pitchFamily="34" charset="0"/>
                <a:cs typeface="Calibri Light" panose="020F0302020204030204" pitchFamily="34" charset="0"/>
              </a:rPr>
              <a:t> e</a:t>
            </a:r>
            <a:r>
              <a:rPr lang="es-ES" sz="1200" dirty="0" smtClean="0">
                <a:latin typeface="Calibri Light" panose="020F0302020204030204" pitchFamily="34" charset="0"/>
                <a:cs typeface="Calibri Light" panose="020F0302020204030204" pitchFamily="34" charset="0"/>
              </a:rPr>
              <a:t>stoy muy satisfecho con el trabajo realizado, ya que es una aproximación de los pasos necesarios para llevar a cabo el desarrollo de un producto comercial. </a:t>
            </a:r>
          </a:p>
          <a:p>
            <a:pPr algn="just">
              <a:lnSpc>
                <a:spcPct val="150000"/>
              </a:lnSpc>
            </a:pPr>
            <a:r>
              <a:rPr lang="es-ES" sz="1200" dirty="0" smtClean="0">
                <a:latin typeface="Calibri Light" panose="020F0302020204030204" pitchFamily="34" charset="0"/>
                <a:cs typeface="Calibri Light" panose="020F0302020204030204" pitchFamily="34" charset="0"/>
              </a:rPr>
              <a:t>Creo que ha tenido en mí un gran impacto, ya que me ha permitido aprender gran cantidad de conceptos nuevos y a no tenerle reparo a trabajar en entornos críticos o complejos.</a:t>
            </a:r>
          </a:p>
          <a:p>
            <a:pPr algn="just">
              <a:lnSpc>
                <a:spcPct val="150000"/>
              </a:lnSpc>
            </a:pPr>
            <a:endParaRPr lang="es-ES" sz="1200" dirty="0" smtClean="0">
              <a:latin typeface="Calibri Light" panose="020F0302020204030204" pitchFamily="34" charset="0"/>
              <a:cs typeface="Calibri Light" panose="020F0302020204030204" pitchFamily="34" charset="0"/>
            </a:endParaRPr>
          </a:p>
          <a:p>
            <a:pPr algn="just">
              <a:lnSpc>
                <a:spcPct val="150000"/>
              </a:lnSpc>
            </a:pPr>
            <a:r>
              <a:rPr lang="es-ES" sz="1200" dirty="0" smtClean="0">
                <a:latin typeface="Calibri Light" panose="020F0302020204030204" pitchFamily="34" charset="0"/>
                <a:cs typeface="Calibri Light" panose="020F0302020204030204" pitchFamily="34" charset="0"/>
              </a:rPr>
              <a:t>Espero que este proyecto le pueda servir a alguien que se encuentre en una tesitura parecida y quiera conocer un poco más las profundidades de los sistemas de su automóvil.</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33</a:t>
            </a:fld>
            <a:endParaRPr lang="es-ES"/>
          </a:p>
        </p:txBody>
      </p:sp>
    </p:spTree>
    <p:extLst>
      <p:ext uri="{BB962C8B-B14F-4D97-AF65-F5344CB8AC3E}">
        <p14:creationId xmlns:p14="http://schemas.microsoft.com/office/powerpoint/2010/main" val="4043745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+REV1</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+REV3</a:t>
            </a:r>
          </a:p>
          <a:p>
            <a:endParaRPr lang="es-ES" dirty="0" smtClean="0"/>
          </a:p>
          <a:p>
            <a:r>
              <a:rPr lang="es-ES" dirty="0" smtClean="0"/>
              <a:t>Muchas gracias por su atención. </a:t>
            </a:r>
          </a:p>
          <a:p>
            <a:r>
              <a:rPr lang="es-ES" dirty="0" smtClean="0"/>
              <a:t>A continuación</a:t>
            </a:r>
            <a:r>
              <a:rPr lang="es-ES" baseline="0" dirty="0" smtClean="0"/>
              <a:t> responderé las dudas que les hayan surgido durante la presentación.</a:t>
            </a:r>
            <a:endParaRPr lang="es-ES" dirty="0"/>
          </a:p>
        </p:txBody>
      </p:sp>
      <p:sp>
        <p:nvSpPr>
          <p:cNvPr id="4" name="Marcador de número de diapositiva 3"/>
          <p:cNvSpPr>
            <a:spLocks noGrp="1"/>
          </p:cNvSpPr>
          <p:nvPr>
            <p:ph type="sldNum" sz="quarter" idx="10"/>
          </p:nvPr>
        </p:nvSpPr>
        <p:spPr/>
        <p:txBody>
          <a:bodyPr/>
          <a:lstStyle/>
          <a:p>
            <a:fld id="{F2AB62E1-8593-41E0-A496-ADB9AE8F2ECD}" type="slidenum">
              <a:rPr lang="es-ES" smtClean="0"/>
              <a:t>34</a:t>
            </a:fld>
            <a:endParaRPr lang="es-ES"/>
          </a:p>
        </p:txBody>
      </p:sp>
    </p:spTree>
    <p:extLst>
      <p:ext uri="{BB962C8B-B14F-4D97-AF65-F5344CB8AC3E}">
        <p14:creationId xmlns:p14="http://schemas.microsoft.com/office/powerpoint/2010/main" val="27250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Resulta común que los automóviles dispongan de funcionalidades que se encuentran bloqueadas de fábrica en algunos modelos o versiones de gama media/baja aunque no requieran de ningún componente hardware adicional. Como por</a:t>
            </a:r>
            <a:r>
              <a:rPr lang="es-ES" sz="1200" baseline="0" dirty="0" smtClean="0">
                <a:latin typeface="Calibri Light" panose="020F0302020204030204" pitchFamily="34" charset="0"/>
                <a:cs typeface="Calibri Light" panose="020F0302020204030204" pitchFamily="34" charset="0"/>
              </a:rPr>
              <a:t> </a:t>
            </a:r>
            <a:r>
              <a:rPr lang="es-ES" sz="1200" dirty="0" smtClean="0">
                <a:latin typeface="Calibri Light" panose="020F0302020204030204" pitchFamily="34" charset="0"/>
                <a:cs typeface="Calibri Light" panose="020F0302020204030204" pitchFamily="34" charset="0"/>
              </a:rPr>
              <a:t>ejemplo</a:t>
            </a:r>
            <a:r>
              <a:rPr lang="es-ES" sz="1200" baseline="0" dirty="0" smtClean="0">
                <a:latin typeface="Calibri Light" panose="020F0302020204030204" pitchFamily="34" charset="0"/>
                <a:cs typeface="Calibri Light" panose="020F0302020204030204" pitchFamily="34" charset="0"/>
              </a:rPr>
              <a:t> es el cierre automático de puertas al llegar a una velocidad o el sistema de velocidad de crucero.</a:t>
            </a:r>
            <a:endParaRPr lang="es-ES" sz="1200" dirty="0" smtClean="0">
              <a:latin typeface="Calibri Light" panose="020F0302020204030204" pitchFamily="34" charset="0"/>
              <a:cs typeface="Calibri Light" panose="020F0302020204030204" pitchFamily="34" charset="0"/>
            </a:endParaRPr>
          </a:p>
          <a:p>
            <a:pPr algn="just"/>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También es frecuente que </a:t>
            </a:r>
            <a:r>
              <a:rPr lang="es-ES" sz="1200" baseline="0" dirty="0" smtClean="0">
                <a:latin typeface="Calibri Light" panose="020F0302020204030204" pitchFamily="34" charset="0"/>
                <a:cs typeface="Calibri Light" panose="020F0302020204030204" pitchFamily="34" charset="0"/>
              </a:rPr>
              <a:t>cambiar algún componente </a:t>
            </a:r>
            <a:r>
              <a:rPr lang="es-ES" sz="1200" dirty="0" smtClean="0">
                <a:latin typeface="Calibri Light" panose="020F0302020204030204" pitchFamily="34" charset="0"/>
                <a:cs typeface="Calibri Light" panose="020F0302020204030204" pitchFamily="34" charset="0"/>
              </a:rPr>
              <a:t>original por otro pueda ocasionar en una pérdida de integración. Un claro ejemplo que ocurre con mi vehículo es que al cambiar la radio original por otra dejaron de funcionar los controles integrados en el volante y </a:t>
            </a:r>
            <a:r>
              <a:rPr lang="es-ES" sz="1200" baseline="0" dirty="0" smtClean="0">
                <a:latin typeface="Calibri Light" panose="020F0302020204030204" pitchFamily="34" charset="0"/>
                <a:cs typeface="Calibri Light" panose="020F0302020204030204" pitchFamily="34" charset="0"/>
              </a:rPr>
              <a:t>se perdió el acceso a la configuración del ordenador de abordo, por lo que se perdió la posibilidad de cambiar la hora y otros parámetros.</a:t>
            </a:r>
            <a:endParaRPr lang="es-ES" sz="1200" dirty="0" smtClean="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4</a:t>
            </a:fld>
            <a:endParaRPr lang="es-ES"/>
          </a:p>
        </p:txBody>
      </p:sp>
    </p:spTree>
    <p:extLst>
      <p:ext uri="{BB962C8B-B14F-4D97-AF65-F5344CB8AC3E}">
        <p14:creationId xmlns:p14="http://schemas.microsoft.com/office/powerpoint/2010/main" val="1910125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algn="just"/>
            <a:endParaRPr lang="es-ES" sz="1200" dirty="0" smtClean="0">
              <a:latin typeface="Calibri Light" panose="020F0302020204030204" pitchFamily="34" charset="0"/>
              <a:cs typeface="Calibri Light" panose="020F0302020204030204" pitchFamily="34" charset="0"/>
            </a:endParaRPr>
          </a:p>
          <a:p>
            <a:pPr algn="just"/>
            <a:r>
              <a:rPr lang="es-ES" sz="1200" dirty="0" smtClean="0">
                <a:latin typeface="Calibri Light" panose="020F0302020204030204" pitchFamily="34" charset="0"/>
                <a:cs typeface="Calibri Light" panose="020F0302020204030204" pitchFamily="34" charset="0"/>
              </a:rPr>
              <a:t>En las últimas décadas, los automóviles se han modernizado y han dejado de ser únicamente mecánicos gracias a la inclusión progresiva de sistemas electrónicos y microcontroladores repartidos por todo el vehículo.</a:t>
            </a:r>
          </a:p>
          <a:p>
            <a:endParaRPr lang="es-ES" baseline="0" dirty="0" smtClean="0"/>
          </a:p>
          <a:p>
            <a:r>
              <a:rPr lang="es-ES" baseline="0" dirty="0" smtClean="0"/>
              <a:t>Como ejemplo, pueden ver la comparativa del total de cableado en dos vehículos fabricados con 60 años de diferencia.</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En la imagen de la izquierda se puede ver todo el cableado del Fiat 600 en una bolsa de unos 30 centímetros de largo.</a:t>
            </a:r>
          </a:p>
          <a:p>
            <a:r>
              <a:rPr lang="es-ES" baseline="0" dirty="0" smtClean="0"/>
              <a:t>Mientras que en la imagen de la derecha se puede ver el esquema de todo el cableado de un </a:t>
            </a:r>
            <a:r>
              <a:rPr lang="es-ES" baseline="0" dirty="0" err="1" smtClean="0"/>
              <a:t>Bentley</a:t>
            </a:r>
            <a:r>
              <a:rPr lang="es-ES" baseline="0" dirty="0" smtClean="0"/>
              <a:t> </a:t>
            </a:r>
            <a:r>
              <a:rPr lang="es-ES" baseline="0" dirty="0" err="1" smtClean="0"/>
              <a:t>Bentayga</a:t>
            </a:r>
            <a:r>
              <a:rPr lang="es-ES" baseline="0" dirty="0" smtClean="0"/>
              <a:t>, el cual cuenta con 50KG solamente en cableado, lo que son alrededor de 2 Kilómetros si ponemos todos los filamentos de cobre uno tras otro. Aunque el ejemplo es con un </a:t>
            </a:r>
            <a:r>
              <a:rPr lang="es-ES" baseline="0" dirty="0" err="1" smtClean="0"/>
              <a:t>Bentley</a:t>
            </a:r>
            <a:r>
              <a:rPr lang="es-ES" baseline="0" dirty="0" smtClean="0"/>
              <a:t>, cualquier utilitario moderno tiene unas características similares</a:t>
            </a:r>
          </a:p>
          <a:p>
            <a:endParaRPr lang="es-ES" baseline="0" dirty="0" smtClean="0"/>
          </a:p>
          <a:p>
            <a:r>
              <a:rPr lang="es-ES" baseline="0" dirty="0" smtClean="0"/>
              <a:t>Todo este cableado no es solamente de alimentación, además incluye buses de comunicaciones. </a:t>
            </a:r>
          </a:p>
          <a:p>
            <a:r>
              <a:rPr lang="es-ES" baseline="0" dirty="0" smtClean="0"/>
              <a:t>Desde la década de los 90, los automóviles emplean la tecnología de comunicaciones estandarizada </a:t>
            </a:r>
            <a:r>
              <a:rPr lang="es-ES" b="1" baseline="0" dirty="0" smtClean="0"/>
              <a:t>CAN BUS </a:t>
            </a:r>
            <a:r>
              <a:rPr lang="es-ES" baseline="0" dirty="0" smtClean="0"/>
              <a:t>para comunicar todos los sistemas internos entre sí.</a:t>
            </a:r>
          </a:p>
          <a:p>
            <a:endParaRPr lang="es-ES" baseline="0" dirty="0" smtClean="0"/>
          </a:p>
        </p:txBody>
      </p:sp>
      <p:sp>
        <p:nvSpPr>
          <p:cNvPr id="4" name="Marcador de número de diapositiva 3"/>
          <p:cNvSpPr>
            <a:spLocks noGrp="1"/>
          </p:cNvSpPr>
          <p:nvPr>
            <p:ph type="sldNum" sz="quarter" idx="10"/>
          </p:nvPr>
        </p:nvSpPr>
        <p:spPr/>
        <p:txBody>
          <a:bodyPr/>
          <a:lstStyle/>
          <a:p>
            <a:fld id="{F2AB62E1-8593-41E0-A496-ADB9AE8F2ECD}" type="slidenum">
              <a:rPr lang="es-ES" smtClean="0"/>
              <a:t>5</a:t>
            </a:fld>
            <a:endParaRPr lang="es-ES"/>
          </a:p>
        </p:txBody>
      </p:sp>
    </p:spTree>
    <p:extLst>
      <p:ext uri="{BB962C8B-B14F-4D97-AF65-F5344CB8AC3E}">
        <p14:creationId xmlns:p14="http://schemas.microsoft.com/office/powerpoint/2010/main" val="4221366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algn="just"/>
            <a:endParaRPr lang="es-ES" sz="1200" dirty="0" smtClean="0">
              <a:latin typeface="Calibri Light" panose="020F0302020204030204" pitchFamily="34" charset="0"/>
              <a:cs typeface="Calibri Light" panose="020F0302020204030204" pitchFamily="34" charset="0"/>
            </a:endParaRPr>
          </a:p>
          <a:p>
            <a:pPr algn="just"/>
            <a:r>
              <a:rPr lang="es-ES" sz="1200" dirty="0" smtClean="0">
                <a:latin typeface="Calibri Light" panose="020F0302020204030204" pitchFamily="34" charset="0"/>
                <a:cs typeface="Calibri Light" panose="020F0302020204030204" pitchFamily="34" charset="0"/>
              </a:rPr>
              <a:t>El</a:t>
            </a:r>
            <a:r>
              <a:rPr lang="es-ES" sz="1200" baseline="0" dirty="0" smtClean="0">
                <a:latin typeface="Calibri Light" panose="020F0302020204030204" pitchFamily="34" charset="0"/>
                <a:cs typeface="Calibri Light" panose="020F0302020204030204" pitchFamily="34" charset="0"/>
              </a:rPr>
              <a:t> principal objetivo de este proyecto es</a:t>
            </a:r>
            <a:r>
              <a:rPr lang="es-ES" sz="1200" dirty="0" smtClean="0">
                <a:latin typeface="Calibri Light" panose="020F0302020204030204" pitchFamily="34" charset="0"/>
                <a:cs typeface="Calibri Light" panose="020F0302020204030204" pitchFamily="34" charset="0"/>
              </a:rPr>
              <a:t> desarrollo de una controladora auxiliar diseñada para conectarse e integrarse en un automóvil con la finalidad de añadirle nuevas funcionalidades.</a:t>
            </a:r>
          </a:p>
          <a:p>
            <a:pPr algn="just"/>
            <a:endParaRPr lang="es-ES" sz="1200" dirty="0" smtClean="0">
              <a:latin typeface="Calibri Light" panose="020F0302020204030204" pitchFamily="34" charset="0"/>
              <a:cs typeface="Calibri Light" panose="020F0302020204030204" pitchFamily="34" charset="0"/>
            </a:endParaRPr>
          </a:p>
          <a:p>
            <a:pPr algn="just"/>
            <a:r>
              <a:rPr lang="es-ES" sz="1200" dirty="0" smtClean="0">
                <a:latin typeface="Calibri Light" panose="020F0302020204030204" pitchFamily="34" charset="0"/>
                <a:cs typeface="Calibri Light" panose="020F0302020204030204" pitchFamily="34" charset="0"/>
              </a:rPr>
              <a:t>Las funcionalidades</a:t>
            </a:r>
            <a:r>
              <a:rPr lang="es-ES" sz="1200" baseline="0" dirty="0" smtClean="0">
                <a:latin typeface="Calibri Light" panose="020F0302020204030204" pitchFamily="34" charset="0"/>
                <a:cs typeface="Calibri Light" panose="020F0302020204030204" pitchFamily="34" charset="0"/>
              </a:rPr>
              <a:t> están estructuradas de forma modular de forma que puedan ser habilitadas a voluntad del usuario.</a:t>
            </a:r>
            <a:endParaRPr lang="es-ES" sz="1200" dirty="0" smtClean="0">
              <a:latin typeface="Calibri Light" panose="020F0302020204030204" pitchFamily="34" charset="0"/>
              <a:cs typeface="Calibri Light" panose="020F0302020204030204" pitchFamily="34" charset="0"/>
            </a:endParaRPr>
          </a:p>
          <a:p>
            <a:pPr algn="just"/>
            <a:r>
              <a:rPr lang="es-ES" sz="1200" u="none" dirty="0" smtClean="0">
                <a:latin typeface="Calibri Light" panose="020F0302020204030204" pitchFamily="34" charset="0"/>
                <a:cs typeface="Calibri Light" panose="020F0302020204030204" pitchFamily="34" charset="0"/>
              </a:rPr>
              <a:t>Aunque no está limitado sólo a unas funcionalidades específicas, las que voy a citar a continuación son las que se encuentran completamente implementadas:</a:t>
            </a:r>
          </a:p>
          <a:p>
            <a:pPr marL="171450" indent="-171450" algn="just">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Control de una radio no original a través de los botones incorporados en el volante o en el salpicadero.</a:t>
            </a:r>
          </a:p>
          <a:p>
            <a:pPr marL="171450" indent="-171450" algn="just">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Utilizar la pantalla original del vehículo para mostrar notificaciones y textos personalizados.</a:t>
            </a:r>
          </a:p>
          <a:p>
            <a:pPr marL="171450" indent="-171450" algn="just">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Un sistema de diagnóstico que permite obtener en tiempo real múltiples parámetros internos del automóvil.</a:t>
            </a:r>
          </a:p>
          <a:p>
            <a:pPr marL="171450" indent="-171450" algn="just">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Geolocalización remota a través</a:t>
            </a:r>
            <a:r>
              <a:rPr lang="es-ES" sz="1200" baseline="0" dirty="0" smtClean="0">
                <a:latin typeface="Calibri Light" panose="020F0302020204030204" pitchFamily="34" charset="0"/>
                <a:cs typeface="Calibri Light" panose="020F0302020204030204" pitchFamily="34" charset="0"/>
              </a:rPr>
              <a:t> de una plataforma en internet</a:t>
            </a:r>
            <a:r>
              <a:rPr lang="es-ES" sz="1200" dirty="0" smtClean="0">
                <a:latin typeface="Calibri Light" panose="020F0302020204030204" pitchFamily="34" charset="0"/>
                <a:cs typeface="Calibri Light" panose="020F0302020204030204" pitchFamily="34" charset="0"/>
              </a:rPr>
              <a:t>.</a:t>
            </a:r>
          </a:p>
          <a:p>
            <a:pPr marL="171450" indent="-171450" algn="just">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Control y gestión de la propia controladora de forma inalámbrica a través de una aplicación para </a:t>
            </a:r>
            <a:r>
              <a:rPr lang="es-ES" sz="1200" i="1" dirty="0" err="1" smtClean="0">
                <a:latin typeface="Calibri Light" panose="020F0302020204030204" pitchFamily="34" charset="0"/>
                <a:cs typeface="Calibri Light" panose="020F0302020204030204" pitchFamily="34" charset="0"/>
              </a:rPr>
              <a:t>Smartphones</a:t>
            </a:r>
            <a:r>
              <a:rPr lang="es-ES" sz="1200" dirty="0" smtClean="0">
                <a:latin typeface="Calibri Light" panose="020F0302020204030204" pitchFamily="34" charset="0"/>
                <a:cs typeface="Calibri Light" panose="020F0302020204030204" pitchFamily="34" charset="0"/>
              </a:rPr>
              <a:t>.</a:t>
            </a: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6</a:t>
            </a:fld>
            <a:endParaRPr lang="es-ES"/>
          </a:p>
        </p:txBody>
      </p:sp>
    </p:spTree>
    <p:extLst>
      <p:ext uri="{BB962C8B-B14F-4D97-AF65-F5344CB8AC3E}">
        <p14:creationId xmlns:p14="http://schemas.microsoft.com/office/powerpoint/2010/main" val="2659204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algn="just"/>
            <a:endParaRPr lang="es-ES" sz="1200" dirty="0" smtClean="0">
              <a:latin typeface="Calibri Light" panose="020F0302020204030204" pitchFamily="34" charset="0"/>
              <a:cs typeface="Calibri Light" panose="020F0302020204030204" pitchFamily="34" charset="0"/>
            </a:endParaRPr>
          </a:p>
          <a:p>
            <a:pPr algn="just"/>
            <a:r>
              <a:rPr lang="es-ES" sz="1200" dirty="0" smtClean="0">
                <a:latin typeface="Calibri Light" panose="020F0302020204030204" pitchFamily="34" charset="0"/>
                <a:cs typeface="Calibri Light" panose="020F0302020204030204" pitchFamily="34" charset="0"/>
              </a:rPr>
              <a:t>A continuación, se presentan los requisitos que debe cumplir la controladora. Debido a la naturaleza del proyecto, estos requisitos se desglosan en requisitos hardware, software y funcionales.</a:t>
            </a:r>
          </a:p>
          <a:p>
            <a:pPr algn="just"/>
            <a:endParaRPr lang="es-ES" sz="1200" b="0" i="0" u="none" strike="noStrike" kern="1200" baseline="0" dirty="0" smtClean="0">
              <a:solidFill>
                <a:schemeClr val="tx1"/>
              </a:solidFill>
              <a:latin typeface="+mn-lt"/>
              <a:ea typeface="+mn-ea"/>
              <a:cs typeface="+mn-cs"/>
            </a:endParaRPr>
          </a:p>
          <a:p>
            <a:pPr marL="285750" indent="-285750">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Debe alimentarse desde el sistema del propio vehículo. En caso de que la</a:t>
            </a:r>
            <a:r>
              <a:rPr lang="es-ES" sz="2000" baseline="0" dirty="0" smtClean="0">
                <a:latin typeface="Calibri Light" panose="020F0302020204030204" pitchFamily="34" charset="0"/>
                <a:cs typeface="Calibri Light" panose="020F0302020204030204" pitchFamily="34" charset="0"/>
              </a:rPr>
              <a:t> alimentación no sea la adecuada, debe haber algún sistema de adaptación.</a:t>
            </a:r>
            <a:endParaRPr lang="es-ES" sz="2000" dirty="0" smtClean="0">
              <a:latin typeface="Calibri Light" panose="020F0302020204030204" pitchFamily="34" charset="0"/>
              <a:cs typeface="Calibri Light" panose="020F0302020204030204" pitchFamily="34" charset="0"/>
            </a:endParaRPr>
          </a:p>
          <a:p>
            <a:pPr marL="285750" indent="-285750">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Debe comunicarse con el automóvil a través de un bus de datos </a:t>
            </a:r>
            <a:r>
              <a:rPr lang="es-ES" sz="2000" i="1" dirty="0" smtClean="0">
                <a:latin typeface="Calibri Light" panose="020F0302020204030204" pitchFamily="34" charset="0"/>
                <a:cs typeface="Calibri Light" panose="020F0302020204030204" pitchFamily="34" charset="0"/>
              </a:rPr>
              <a:t>CAN</a:t>
            </a:r>
            <a:r>
              <a:rPr lang="es-ES" sz="2000" dirty="0" smtClean="0">
                <a:latin typeface="Calibri Light" panose="020F0302020204030204" pitchFamily="34" charset="0"/>
                <a:cs typeface="Calibri Light" panose="020F0302020204030204" pitchFamily="34" charset="0"/>
              </a:rPr>
              <a:t>. Por razones de seguridad, este bus de datos debe estar diferenciado del empleado en el bloque motor u otros elementos que puedan</a:t>
            </a:r>
            <a:r>
              <a:rPr lang="es-ES" sz="2000" baseline="0" dirty="0" smtClean="0">
                <a:latin typeface="Calibri Light" panose="020F0302020204030204" pitchFamily="34" charset="0"/>
                <a:cs typeface="Calibri Light" panose="020F0302020204030204" pitchFamily="34" charset="0"/>
              </a:rPr>
              <a:t> afectar</a:t>
            </a:r>
            <a:r>
              <a:rPr lang="es-ES" sz="2000" dirty="0" smtClean="0">
                <a:latin typeface="Calibri Light" panose="020F0302020204030204" pitchFamily="34" charset="0"/>
                <a:cs typeface="Calibri Light" panose="020F0302020204030204" pitchFamily="34" charset="0"/>
              </a:rPr>
              <a:t> a la conducción.</a:t>
            </a:r>
          </a:p>
          <a:p>
            <a:pPr marL="285750" indent="-285750">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Toda la controladora y sus componentes deben estar ensamblados en una única placa de pequeñas dimensiones, la cual se colocará dentro de un mecanizado para evitar problemas como falsos contactos, derivaciones eléctricas o filtraciones de humedad.</a:t>
            </a:r>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7</a:t>
            </a:fld>
            <a:endParaRPr lang="es-ES"/>
          </a:p>
        </p:txBody>
      </p:sp>
    </p:spTree>
    <p:extLst>
      <p:ext uri="{BB962C8B-B14F-4D97-AF65-F5344CB8AC3E}">
        <p14:creationId xmlns:p14="http://schemas.microsoft.com/office/powerpoint/2010/main" val="3233484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s-ES" dirty="0" smtClean="0"/>
              <a:t>+REV2</a:t>
            </a:r>
          </a:p>
          <a:p>
            <a:pPr marL="0" marR="0" indent="0" algn="just"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s-ES" dirty="0" smtClean="0"/>
              <a:t>+REV3</a:t>
            </a:r>
          </a:p>
          <a:p>
            <a:pPr marL="0" indent="0" algn="just">
              <a:lnSpc>
                <a:spcPct val="150000"/>
              </a:lnSpc>
              <a:buFont typeface="Arial" panose="020B0604020202020204" pitchFamily="34" charset="0"/>
              <a:buNone/>
            </a:pPr>
            <a:endParaRPr lang="es-ES" sz="1200" dirty="0" smtClean="0">
              <a:latin typeface="Calibri Light" panose="020F0302020204030204" pitchFamily="34" charset="0"/>
              <a:cs typeface="Calibri Light" panose="020F0302020204030204" pitchFamily="34" charset="0"/>
            </a:endParaRPr>
          </a:p>
          <a:p>
            <a:pPr marL="0" indent="0" algn="just">
              <a:lnSpc>
                <a:spcPct val="150000"/>
              </a:lnSpc>
              <a:buFont typeface="Arial" panose="020B0604020202020204" pitchFamily="34" charset="0"/>
              <a:buNone/>
            </a:pPr>
            <a:r>
              <a:rPr lang="es-ES" sz="1200" dirty="0" smtClean="0">
                <a:latin typeface="Calibri Light" panose="020F0302020204030204" pitchFamily="34" charset="0"/>
                <a:cs typeface="Calibri Light" panose="020F0302020204030204" pitchFamily="34" charset="0"/>
              </a:rPr>
              <a:t>Por</a:t>
            </a:r>
            <a:r>
              <a:rPr lang="es-ES" sz="1200" baseline="0" dirty="0" smtClean="0">
                <a:latin typeface="Calibri Light" panose="020F0302020204030204" pitchFamily="34" charset="0"/>
                <a:cs typeface="Calibri Light" panose="020F0302020204030204" pitchFamily="34" charset="0"/>
              </a:rPr>
              <a:t> otra parte tenemos los requisitos software:</a:t>
            </a:r>
            <a:endParaRPr lang="es-ES" sz="1200" dirty="0" smtClean="0">
              <a:latin typeface="Calibri Light" panose="020F0302020204030204" pitchFamily="34" charset="0"/>
              <a:cs typeface="Calibri Light" panose="020F0302020204030204" pitchFamily="34" charset="0"/>
            </a:endParaRPr>
          </a:p>
          <a:p>
            <a:pPr marL="285750" indent="-285750" algn="just">
              <a:lnSpc>
                <a:spcPct val="150000"/>
              </a:lnSpc>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Debido</a:t>
            </a:r>
            <a:r>
              <a:rPr lang="es-ES" sz="1200" baseline="0" dirty="0" smtClean="0">
                <a:latin typeface="Calibri Light" panose="020F0302020204030204" pitchFamily="34" charset="0"/>
                <a:cs typeface="Calibri Light" panose="020F0302020204030204" pitchFamily="34" charset="0"/>
              </a:rPr>
              <a:t> al entorno de ejecución, e</a:t>
            </a:r>
            <a:r>
              <a:rPr lang="es-ES" sz="1200" dirty="0" smtClean="0">
                <a:latin typeface="Calibri Light" panose="020F0302020204030204" pitchFamily="34" charset="0"/>
                <a:cs typeface="Calibri Light" panose="020F0302020204030204" pitchFamily="34" charset="0"/>
              </a:rPr>
              <a:t>l desarrollo debe realizarse atendiendo especialmente a la fiabilidad y manteniendo un equilibrio entre velocidad, eficiencia, consumo reducido de memoria RAM y un tamaño del ejecutable aceptable.</a:t>
            </a:r>
          </a:p>
          <a:p>
            <a:pPr marL="285750" indent="-285750" algn="just">
              <a:lnSpc>
                <a:spcPct val="150000"/>
              </a:lnSpc>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El sistema debe arrancar y ser completamente funcional en pocos segundos.</a:t>
            </a:r>
          </a:p>
          <a:p>
            <a:pPr marL="285750" marR="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s-ES" sz="1200" dirty="0" smtClean="0">
                <a:latin typeface="Calibri Light" panose="020F0302020204030204" pitchFamily="34" charset="0"/>
                <a:cs typeface="Calibri Light" panose="020F0302020204030204" pitchFamily="34" charset="0"/>
              </a:rPr>
              <a:t>Debe tener una estructura modular que permita implementar las funcionalidades de forma sencilla y a su vez estas sean abstraídas de forma que múltiples modelos de </a:t>
            </a:r>
            <a:r>
              <a:rPr lang="es-ES" sz="1200" dirty="0" err="1" smtClean="0">
                <a:latin typeface="Calibri Light" panose="020F0302020204030204" pitchFamily="34" charset="0"/>
                <a:cs typeface="Calibri Light" panose="020F0302020204030204" pitchFamily="34" charset="0"/>
              </a:rPr>
              <a:t>automóvilse</a:t>
            </a:r>
            <a:r>
              <a:rPr lang="es-ES" sz="1200" dirty="0" smtClean="0">
                <a:latin typeface="Calibri Light" panose="020F0302020204030204" pitchFamily="34" charset="0"/>
                <a:cs typeface="Calibri Light" panose="020F0302020204030204" pitchFamily="34" charset="0"/>
              </a:rPr>
              <a:t> beneficien de las mismas prestaciones con poco esfuerzo en la implementación. Ya sea con un</a:t>
            </a:r>
            <a:r>
              <a:rPr lang="es-ES" sz="1200" baseline="0" dirty="0" smtClean="0">
                <a:latin typeface="Calibri Light" panose="020F0302020204030204" pitchFamily="34" charset="0"/>
                <a:cs typeface="Calibri Light" panose="020F0302020204030204" pitchFamily="34" charset="0"/>
              </a:rPr>
              <a:t> pequeño módulo o con simple configuración.</a:t>
            </a:r>
            <a:r>
              <a:rPr lang="es-ES" sz="1200" dirty="0" smtClean="0">
                <a:latin typeface="Calibri Light" panose="020F0302020204030204" pitchFamily="34" charset="0"/>
                <a:cs typeface="Calibri Light" panose="020F0302020204030204" pitchFamily="34" charset="0"/>
              </a:rPr>
              <a:t> </a:t>
            </a:r>
          </a:p>
          <a:p>
            <a:pPr marL="285750" indent="-285750" algn="just">
              <a:lnSpc>
                <a:spcPct val="150000"/>
              </a:lnSpc>
              <a:buFont typeface="Arial" panose="020B0604020202020204" pitchFamily="34" charset="0"/>
              <a:buChar char="•"/>
            </a:pPr>
            <a:r>
              <a:rPr lang="es-ES" sz="1200" dirty="0" smtClean="0">
                <a:latin typeface="Calibri Light" panose="020F0302020204030204" pitchFamily="34" charset="0"/>
                <a:cs typeface="Calibri Light" panose="020F0302020204030204" pitchFamily="34" charset="0"/>
              </a:rPr>
              <a:t>Debe existir la posibilidad de que los módulos cuenten con opciones modificables en tiempo de ejecución. Estas opciones deben contar con algún sistema de persistencia para que no se pierdan al</a:t>
            </a:r>
            <a:r>
              <a:rPr lang="es-ES" sz="1200" baseline="0" dirty="0" smtClean="0">
                <a:latin typeface="Calibri Light" panose="020F0302020204030204" pitchFamily="34" charset="0"/>
                <a:cs typeface="Calibri Light" panose="020F0302020204030204" pitchFamily="34" charset="0"/>
              </a:rPr>
              <a:t> quitar el contacto del automóvil</a:t>
            </a:r>
            <a:r>
              <a:rPr lang="es-ES" sz="1200" dirty="0" smtClean="0">
                <a:latin typeface="Calibri Light" panose="020F0302020204030204" pitchFamily="34" charset="0"/>
                <a:cs typeface="Calibri Light" panose="020F0302020204030204" pitchFamily="34" charset="0"/>
              </a:rPr>
              <a:t>.</a:t>
            </a:r>
          </a:p>
          <a:p>
            <a:pPr algn="just"/>
            <a:endParaRPr lang="es-ES" sz="1200" dirty="0">
              <a:latin typeface="Calibri Light" panose="020F0302020204030204" pitchFamily="34" charset="0"/>
              <a:cs typeface="Calibri Light" panose="020F0302020204030204" pitchFamily="34" charset="0"/>
            </a:endParaRP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8</a:t>
            </a:fld>
            <a:endParaRPr lang="es-ES"/>
          </a:p>
        </p:txBody>
      </p:sp>
    </p:spTree>
    <p:extLst>
      <p:ext uri="{BB962C8B-B14F-4D97-AF65-F5344CB8AC3E}">
        <p14:creationId xmlns:p14="http://schemas.microsoft.com/office/powerpoint/2010/main" val="2026697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+REV1</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+REV2</a:t>
            </a:r>
          </a:p>
          <a:p>
            <a:pPr marL="0" marR="0" indent="0" algn="just" defTabSz="914400" rtl="0" eaLnBrk="1" fontAlgn="auto" latinLnBrk="0" hangingPunct="1">
              <a:lnSpc>
                <a:spcPct val="100000"/>
              </a:lnSpc>
              <a:spcBef>
                <a:spcPts val="0"/>
              </a:spcBef>
              <a:spcAft>
                <a:spcPts val="0"/>
              </a:spcAft>
              <a:buClrTx/>
              <a:buSzTx/>
              <a:buFontTx/>
              <a:buNone/>
              <a:tabLst/>
              <a:defRPr/>
            </a:pPr>
            <a:r>
              <a:rPr lang="es-ES" dirty="0" smtClean="0"/>
              <a:t>+REV3</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s-ES" sz="1200" dirty="0" smtClean="0">
                <a:latin typeface="Calibri Light" panose="020F0302020204030204" pitchFamily="34" charset="0"/>
                <a:cs typeface="Calibri Light" panose="020F0302020204030204" pitchFamily="34" charset="0"/>
              </a:rPr>
              <a:t>Estos requisitos pueden variar o no ser necesarios, ya que están directamente ligados</a:t>
            </a:r>
            <a:r>
              <a:rPr lang="es-ES" sz="1200" baseline="0" dirty="0" smtClean="0">
                <a:latin typeface="Calibri Light" panose="020F0302020204030204" pitchFamily="34" charset="0"/>
                <a:cs typeface="Calibri Light" panose="020F0302020204030204" pitchFamily="34" charset="0"/>
              </a:rPr>
              <a:t> a </a:t>
            </a:r>
            <a:r>
              <a:rPr lang="es-ES" sz="1200" dirty="0" smtClean="0">
                <a:latin typeface="Calibri Light" panose="020F0302020204030204" pitchFamily="34" charset="0"/>
                <a:cs typeface="Calibri Light" panose="020F0302020204030204" pitchFamily="34" charset="0"/>
              </a:rPr>
              <a:t>las funcionalidades adicionales que se configuren</a:t>
            </a:r>
            <a:r>
              <a:rPr lang="es-ES" sz="1200" baseline="0" dirty="0" smtClean="0">
                <a:latin typeface="Calibri Light" panose="020F0302020204030204" pitchFamily="34" charset="0"/>
                <a:cs typeface="Calibri Light" panose="020F0302020204030204" pitchFamily="34" charset="0"/>
              </a:rPr>
              <a:t> en la controladora.</a:t>
            </a:r>
            <a:endParaRPr lang="es-ES" sz="1200" dirty="0" smtClean="0">
              <a:latin typeface="Calibri Light" panose="020F0302020204030204" pitchFamily="34" charset="0"/>
              <a:cs typeface="Calibri Light" panose="020F0302020204030204"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s-ES" sz="1200" baseline="0" dirty="0" smtClean="0">
              <a:latin typeface="Calibri Light" panose="020F0302020204030204" pitchFamily="34" charset="0"/>
              <a:cs typeface="Calibri Light" panose="020F0302020204030204" pitchFamily="34" charset="0"/>
            </a:endParaRPr>
          </a:p>
          <a:p>
            <a:pPr marL="342900" indent="-342900" algn="just">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Interceptar los mensajes CAN asociados a las pulsaciones de los botones físicos del vehículo y asociarlos a la ejecución de acciones personalizadas.</a:t>
            </a:r>
          </a:p>
          <a:p>
            <a:pPr marL="342900" marR="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s-ES" sz="2000" dirty="0" smtClean="0">
                <a:latin typeface="Calibri Light" panose="020F0302020204030204" pitchFamily="34" charset="0"/>
                <a:cs typeface="Calibri Light" panose="020F0302020204030204" pitchFamily="34" charset="0"/>
              </a:rPr>
              <a:t>Utilizar la pantalla integrada del automóvil para mostrar textos. En caso de que el texto tenga una longitud excesiva y la</a:t>
            </a:r>
            <a:r>
              <a:rPr lang="es-ES" sz="2000" baseline="0" dirty="0" smtClean="0">
                <a:latin typeface="Calibri Light" panose="020F0302020204030204" pitchFamily="34" charset="0"/>
                <a:cs typeface="Calibri Light" panose="020F0302020204030204" pitchFamily="34" charset="0"/>
              </a:rPr>
              <a:t> pantalla sea incapaz de mostrarlo por completo</a:t>
            </a:r>
            <a:r>
              <a:rPr lang="es-ES" sz="2000" dirty="0" smtClean="0">
                <a:latin typeface="Calibri Light" panose="020F0302020204030204" pitchFamily="34" charset="0"/>
                <a:cs typeface="Calibri Light" panose="020F0302020204030204" pitchFamily="34" charset="0"/>
              </a:rPr>
              <a:t>, se debe realizar un efecto de marquesina deslizante.</a:t>
            </a:r>
          </a:p>
          <a:p>
            <a:pPr marL="342900" indent="-342900" algn="just">
              <a:lnSpc>
                <a:spcPct val="150000"/>
              </a:lnSpc>
              <a:buFont typeface="Arial" panose="020B0604020202020204" pitchFamily="34" charset="0"/>
              <a:buChar char="•"/>
            </a:pPr>
            <a:r>
              <a:rPr lang="es-ES" sz="2000" dirty="0" smtClean="0">
                <a:latin typeface="Calibri Light" panose="020F0302020204030204" pitchFamily="34" charset="0"/>
                <a:cs typeface="Calibri Light" panose="020F0302020204030204" pitchFamily="34" charset="0"/>
              </a:rPr>
              <a:t>Controlar equipos de sonido que cumplen el protocolo </a:t>
            </a:r>
            <a:r>
              <a:rPr lang="es-ES" sz="2000" b="1" dirty="0" smtClean="0">
                <a:latin typeface="Calibri Light" panose="020F0302020204030204" pitchFamily="34" charset="0"/>
                <a:cs typeface="Calibri Light" panose="020F0302020204030204" pitchFamily="34" charset="0"/>
              </a:rPr>
              <a:t>Wired/Remote</a:t>
            </a:r>
            <a:r>
              <a:rPr lang="es-ES" sz="2000" dirty="0" smtClean="0">
                <a:latin typeface="Calibri Light" panose="020F0302020204030204" pitchFamily="34" charset="0"/>
                <a:cs typeface="Calibri Light" panose="020F0302020204030204" pitchFamily="34" charset="0"/>
              </a:rPr>
              <a:t>, los cuales están diseñados especialmente para automóviles.</a:t>
            </a:r>
          </a:p>
        </p:txBody>
      </p:sp>
      <p:sp>
        <p:nvSpPr>
          <p:cNvPr id="4" name="Marcador de número de diapositiva 3"/>
          <p:cNvSpPr>
            <a:spLocks noGrp="1"/>
          </p:cNvSpPr>
          <p:nvPr>
            <p:ph type="sldNum" sz="quarter" idx="10"/>
          </p:nvPr>
        </p:nvSpPr>
        <p:spPr/>
        <p:txBody>
          <a:bodyPr/>
          <a:lstStyle/>
          <a:p>
            <a:fld id="{F2AB62E1-8593-41E0-A496-ADB9AE8F2ECD}" type="slidenum">
              <a:rPr lang="es-ES" smtClean="0"/>
              <a:t>9</a:t>
            </a:fld>
            <a:endParaRPr lang="es-ES"/>
          </a:p>
        </p:txBody>
      </p:sp>
    </p:spTree>
    <p:extLst>
      <p:ext uri="{BB962C8B-B14F-4D97-AF65-F5344CB8AC3E}">
        <p14:creationId xmlns:p14="http://schemas.microsoft.com/office/powerpoint/2010/main" val="2190074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36AC732A-B22D-44EA-9155-B9B3A90FE68A}"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8747616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BB847B5-0A5B-4114-B403-DDEEAB34B1B9}"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263087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0B778804-0757-40E7-B1CE-91406D4B4836}"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3937736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7E421674-993D-41E0-B20A-3F11580CF169}"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6396518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E2CFBA9-1687-463F-91D5-524F1DDA1F05}"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1704994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3F4EBEB-0C50-429D-B59C-AA6CF1593040}"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3467904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2103F-6959-49B5-9D22-AC33F652ED8F}"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5577457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31C25EEE-54B8-49DB-813E-859883C81630}" type="datetime1">
              <a:rPr lang="en-US" smtClean="0"/>
              <a:t>4/3/2019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
        <p:nvSpPr>
          <p:cNvPr id="10" name="Title 9"/>
          <p:cNvSpPr>
            <a:spLocks noGrp="1"/>
          </p:cNvSpPr>
          <p:nvPr>
            <p:ph type="title"/>
          </p:nvPr>
        </p:nvSpPr>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2101580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DD4A722-3241-4FB4-83B7-80CD392E43EC}" type="datetime1">
              <a:rPr lang="en-US" smtClean="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
        <p:nvSpPr>
          <p:cNvPr id="6" name="Title 5"/>
          <p:cNvSpPr>
            <a:spLocks noGrp="1"/>
          </p:cNvSpPr>
          <p:nvPr>
            <p:ph type="title"/>
          </p:nvPr>
        </p:nvSpPr>
        <p:spPr/>
        <p:txBody>
          <a:bodyPr/>
          <a:lstStyle/>
          <a:p>
            <a:r>
              <a:rPr lang="es-ES" smtClean="0"/>
              <a:t>Haga clic para modificar el estilo de título del patrón</a:t>
            </a:r>
            <a:endParaRPr lang="en-US"/>
          </a:p>
        </p:txBody>
      </p:sp>
    </p:spTree>
    <p:extLst>
      <p:ext uri="{BB962C8B-B14F-4D97-AF65-F5344CB8AC3E}">
        <p14:creationId xmlns:p14="http://schemas.microsoft.com/office/powerpoint/2010/main" val="127704259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257BA-10DF-4F0C-8EFB-F8A661FA6010}" type="datetime1">
              <a:rPr lang="en-US" smtClean="0"/>
              <a:t>4/3/2019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3078128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2DC48997-7F1B-4249-99BD-9446C480E66E}"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3497053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C69BD71-775F-42C0-B8FC-7ABD6399EA1C}"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9892392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2478989E-8A47-4B7F-A860-CEBE50405B27}"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8013211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FB2A248-8B01-4E0E-AF86-AFB207F9EED1}"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8482231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00C15979-2686-4536-AA65-59E4BA4A0692}"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7534190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428AF12-C5AC-4B96-BC68-425F23A235D3}" type="datetime1">
              <a:rPr lang="en-US" smtClean="0"/>
              <a:t>4/3/2019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4858971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dirty="0" smtClean="0"/>
              <a:t>Editar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Date Placeholder 3"/>
          <p:cNvSpPr>
            <a:spLocks noGrp="1"/>
          </p:cNvSpPr>
          <p:nvPr>
            <p:ph type="dt" sz="half" idx="10"/>
          </p:nvPr>
        </p:nvSpPr>
        <p:spPr/>
        <p:txBody>
          <a:bodyPr/>
          <a:lstStyle/>
          <a:p>
            <a:fld id="{D43892CA-D759-4D42-B61C-B15F44514DD6}"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6239" y="6248400"/>
            <a:ext cx="771089" cy="365125"/>
          </a:xfrm>
        </p:spPr>
        <p:txBody>
          <a:bodyPr/>
          <a:lstStyle>
            <a:lvl1pPr>
              <a:defRPr sz="1200" b="0" i="0">
                <a:latin typeface="Calibri Light" panose="020F0302020204030204" pitchFamily="34" charset="0"/>
                <a:cs typeface="Calibri Light" panose="020F0302020204030204" pitchFamily="34" charset="0"/>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429163515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F2007D2E-2346-44FC-870F-5073C8B6FD7F}"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14916997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9D60591-F974-4C3A-AFC4-D137955E521A}"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5626041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04BF8DD1-9BC6-437C-B2AF-A7CD40218ABE}" type="datetime1">
              <a:rPr lang="en-US" smtClean="0"/>
              <a:t>4/3/2019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055381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29DAFAC-6F5C-42FA-8796-F40A6EC7D801}" type="datetime1">
              <a:rPr lang="en-US" smtClean="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4794753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8931DE-5BD3-4993-A6DF-9F8E6ACA3EDB}" type="datetime1">
              <a:rPr lang="en-US" smtClean="0"/>
              <a:t>4/3/2019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4251480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613CF226-758E-49DE-A898-F5E9E206431A}"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34872480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15080925-2F42-4A54-9A60-6621780B1C39}"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2248807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201B315B-BDB5-4656-AEBF-275BFDB83DAB}"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678944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60B45B5-FB40-4A06-8DFB-7D50CA47FB5A}"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70794424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73E6915-1D43-4EBE-88E9-0DA3D9C83950}"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94208945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48CFDDD-90C4-4740-A903-9EF6903A60C1}"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0674386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CBF3F44-D248-4779-90E1-07FACF64623F}"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06731453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9C041EF9-94AD-4E4E-894D-F2D0B2AE39FA}" type="datetime1">
              <a:rPr lang="en-US" smtClean="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1506920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50CEEB36-6E16-47AD-B9AF-FB421D8ADB9F}" type="datetime1">
              <a:rPr lang="en-US" smtClean="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79186572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AE6D95E-8782-418B-AA1A-E27F5387DF43}"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4118409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30E997E-CB37-42FF-A53B-4634578A5800}" type="datetime1">
              <a:rPr lang="en-US" smtClean="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4127445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27632210-3B9F-4E2C-9A8F-797774F5AAD8}"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8077106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2E9059BA-4DAE-464B-BAAD-77A3FE1505A7}" type="datetime1">
              <a:rPr lang="en-US" smtClean="0"/>
              <a:t>4/3/2019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
        <p:nvSpPr>
          <p:cNvPr id="10" name="Title 9"/>
          <p:cNvSpPr>
            <a:spLocks noGrp="1"/>
          </p:cNvSpPr>
          <p:nvPr>
            <p:ph type="title"/>
          </p:nvPr>
        </p:nvSpPr>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13743735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6C39EB5-0A64-4AEB-91C3-B2A3115DC027}" type="datetime1">
              <a:rPr lang="en-US" smtClean="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
        <p:nvSpPr>
          <p:cNvPr id="6" name="Title 5"/>
          <p:cNvSpPr>
            <a:spLocks noGrp="1"/>
          </p:cNvSpPr>
          <p:nvPr>
            <p:ph type="title"/>
          </p:nvPr>
        </p:nvSpPr>
        <p:spPr/>
        <p:txBody>
          <a:bodyPr/>
          <a:lstStyle/>
          <a:p>
            <a:r>
              <a:rPr lang="es-ES" smtClean="0"/>
              <a:t>Haga clic para modificar el estilo de título del patrón</a:t>
            </a:r>
            <a:endParaRPr lang="en-US"/>
          </a:p>
        </p:txBody>
      </p:sp>
    </p:spTree>
    <p:extLst>
      <p:ext uri="{BB962C8B-B14F-4D97-AF65-F5344CB8AC3E}">
        <p14:creationId xmlns:p14="http://schemas.microsoft.com/office/powerpoint/2010/main" val="60395704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26889A-6088-4C71-98C8-3E574927A5C9}" type="datetime1">
              <a:rPr lang="en-US" smtClean="0"/>
              <a:t>4/3/2019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013909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7758FB5-8EDE-4BBC-9CA1-2697CBAF6BC5}"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8395456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46C1A0D-1047-45E1-B89D-F2ECE67EE5DD}" type="datetime1">
              <a:rPr lang="en-US" smtClean="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2097113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5289C0E-BAF4-4B27-87ED-4FACEC18EE75}" type="datetime1">
              <a:rPr lang="en-US" smtClean="0"/>
              <a:t>4/3/2019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3817182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Lst>
  <mc:AlternateContent xmlns:mc="http://schemas.openxmlformats.org/markup-compatibility/2006" xmlns:p14="http://schemas.microsoft.com/office/powerpoint/2010/main">
    <mc:Choice Requires="p14">
      <p:transition>
        <p14:reveal/>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2CB583FF-5FD8-4027-8C38-567C3076B284}" type="datetime1">
              <a:rPr lang="en-US" smtClean="0"/>
              <a:t>4/3/2019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493992108"/>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mc:AlternateContent xmlns:mc="http://schemas.openxmlformats.org/markup-compatibility/2006" xmlns:p14="http://schemas.microsoft.com/office/powerpoint/2010/main">
    <mc:Choice Requires="p14">
      <p:transition>
        <p14:reveal/>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76C889C-6B9D-41BA-B682-7E42739DE83A}" type="datetime1">
              <a:rPr lang="en-US" smtClean="0"/>
              <a:t>4/3/2019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650006015"/>
      </p:ext>
    </p:extLst>
  </p:cSld>
  <p:clrMap bg1="dk1" tx1="lt1" bg2="dk2"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Lst>
  <mc:AlternateContent xmlns:mc="http://schemas.openxmlformats.org/markup-compatibility/2006" xmlns:p14="http://schemas.microsoft.com/office/powerpoint/2010/main">
    <mc:Choice Requires="p14">
      <p:transition>
        <p14:reveal/>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jpe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png"/><Relationship Id="rId7" Type="http://schemas.openxmlformats.org/officeDocument/2006/relationships/image" Target="../media/image46.gif"/><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png"/><Relationship Id="rId7" Type="http://schemas.openxmlformats.org/officeDocument/2006/relationships/image" Target="../media/image65.jpe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slide" Target="slide22.xml"/><Relationship Id="rId5" Type="http://schemas.openxmlformats.org/officeDocument/2006/relationships/image" Target="../media/image64.jpeg"/><Relationship Id="rId10" Type="http://schemas.openxmlformats.org/officeDocument/2006/relationships/image" Target="../media/image8.png"/><Relationship Id="rId4" Type="http://schemas.openxmlformats.org/officeDocument/2006/relationships/slide" Target="slide20.xm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Xenogears/GenericCarController"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png"/><Relationship Id="rId7"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22.png"/><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79.png"/><Relationship Id="rId12"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78.png"/><Relationship Id="rId11" Type="http://schemas.openxmlformats.org/officeDocument/2006/relationships/image" Target="../media/image81.png"/><Relationship Id="rId5" Type="http://schemas.openxmlformats.org/officeDocument/2006/relationships/image" Target="../media/image24.png"/><Relationship Id="rId15" Type="http://schemas.openxmlformats.org/officeDocument/2006/relationships/image" Target="../media/image84.pn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2.png"/><Relationship Id="rId1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89.png"/><Relationship Id="rId11" Type="http://schemas.openxmlformats.org/officeDocument/2006/relationships/image" Target="../media/image8.png"/><Relationship Id="rId5" Type="http://schemas.openxmlformats.org/officeDocument/2006/relationships/image" Target="../media/image23.png"/><Relationship Id="rId10" Type="http://schemas.openxmlformats.org/officeDocument/2006/relationships/image" Target="../media/image92.png"/><Relationship Id="rId4" Type="http://schemas.openxmlformats.org/officeDocument/2006/relationships/image" Target="../media/image66.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png"/><Relationship Id="rId7"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94.png"/><Relationship Id="rId5" Type="http://schemas.openxmlformats.org/officeDocument/2006/relationships/image" Target="../media/image23.png"/><Relationship Id="rId4" Type="http://schemas.openxmlformats.org/officeDocument/2006/relationships/image" Target="../media/image93.png"/><Relationship Id="rId9"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02.png"/><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8.png"/><Relationship Id="rId11" Type="http://schemas.openxmlformats.org/officeDocument/2006/relationships/image" Target="../media/image35.png"/><Relationship Id="rId5" Type="http://schemas.openxmlformats.org/officeDocument/2006/relationships/image" Target="../media/image22.png"/><Relationship Id="rId10" Type="http://schemas.openxmlformats.org/officeDocument/2006/relationships/image" Target="../media/image100.png"/><Relationship Id="rId4" Type="http://schemas.openxmlformats.org/officeDocument/2006/relationships/image" Target="../media/image98.png"/><Relationship Id="rId9" Type="http://schemas.openxmlformats.org/officeDocument/2006/relationships/image" Target="../media/image99.png"/></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png"/><Relationship Id="rId7"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e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103.jpeg"/><Relationship Id="rId9"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0.png"/><Relationship Id="rId5" Type="http://schemas.openxmlformats.org/officeDocument/2006/relationships/image" Target="../media/image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7.png"/><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slide" Target="slide11.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3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2.png"/><Relationship Id="rId5" Type="http://schemas.openxmlformats.org/officeDocument/2006/relationships/image" Target="../media/image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3.png"/><Relationship Id="rId5" Type="http://schemas.openxmlformats.org/officeDocument/2006/relationships/image" Target="../media/image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115.png"/><Relationship Id="rId5" Type="http://schemas.openxmlformats.org/officeDocument/2006/relationships/image" Target="../media/image32.png"/><Relationship Id="rId4" Type="http://schemas.openxmlformats.org/officeDocument/2006/relationships/image" Target="../media/image114.png"/><Relationship Id="rId9" Type="http://schemas.openxmlformats.org/officeDocument/2006/relationships/image" Target="../media/image116.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76424" y="1944019"/>
            <a:ext cx="8791575" cy="856066"/>
          </a:xfrm>
          <a:noFill/>
          <a:effectLst/>
        </p:spPr>
        <p:txBody>
          <a:bodyPr>
            <a:noAutofit/>
          </a:bodyPr>
          <a:lstStyle/>
          <a:p>
            <a:pPr algn="ctr"/>
            <a:r>
              <a:rPr lang="es-ES" sz="5400" dirty="0">
                <a:latin typeface="Calibri Light" panose="020F0302020204030204" pitchFamily="34" charset="0"/>
                <a:cs typeface="Calibri Light" panose="020F0302020204030204" pitchFamily="34" charset="0"/>
              </a:rPr>
              <a:t>Generic Car </a:t>
            </a:r>
            <a:r>
              <a:rPr lang="es-ES" sz="5400" dirty="0" smtClean="0">
                <a:latin typeface="Calibri Light" panose="020F0302020204030204" pitchFamily="34" charset="0"/>
                <a:cs typeface="Calibri Light" panose="020F0302020204030204" pitchFamily="34" charset="0"/>
              </a:rPr>
              <a:t>Controller</a:t>
            </a:r>
            <a:endParaRPr lang="es-ES" sz="5400" dirty="0">
              <a:latin typeface="Calibri Light" panose="020F0302020204030204" pitchFamily="34" charset="0"/>
              <a:cs typeface="Calibri Light" panose="020F0302020204030204" pitchFamily="34" charset="0"/>
            </a:endParaRPr>
          </a:p>
        </p:txBody>
      </p:sp>
      <p:sp>
        <p:nvSpPr>
          <p:cNvPr id="3" name="Subtítulo 2"/>
          <p:cNvSpPr>
            <a:spLocks noGrp="1"/>
          </p:cNvSpPr>
          <p:nvPr>
            <p:ph type="subTitle" idx="1"/>
          </p:nvPr>
        </p:nvSpPr>
        <p:spPr>
          <a:xfrm>
            <a:off x="1476762" y="2845444"/>
            <a:ext cx="9590898" cy="662134"/>
          </a:xfrm>
        </p:spPr>
        <p:txBody>
          <a:bodyPr>
            <a:normAutofit fontScale="85000" lnSpcReduction="10000"/>
          </a:bodyPr>
          <a:lstStyle/>
          <a:p>
            <a:pPr algn="ctr"/>
            <a:r>
              <a:rPr lang="es-ES" sz="2800" dirty="0">
                <a:solidFill>
                  <a:schemeClr val="tx2">
                    <a:lumMod val="40000"/>
                    <a:lumOff val="60000"/>
                  </a:schemeClr>
                </a:solidFill>
                <a:latin typeface="Calibri Light" panose="020F0302020204030204" pitchFamily="34" charset="0"/>
                <a:cs typeface="Calibri Light" panose="020F0302020204030204" pitchFamily="34" charset="0"/>
              </a:rPr>
              <a:t>Una unidad controladora auxiliar para vehículos automóvil</a:t>
            </a:r>
          </a:p>
          <a:p>
            <a:endParaRPr lang="es-ES"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2211" y="5719668"/>
            <a:ext cx="2260164" cy="798606"/>
          </a:xfrm>
          <a:prstGeom prst="roundRect">
            <a:avLst>
              <a:gd name="adj" fmla="val 8594"/>
            </a:avLst>
          </a:prstGeom>
          <a:solidFill>
            <a:schemeClr val="tx1">
              <a:lumMod val="95000"/>
            </a:scheme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172" y="5719668"/>
            <a:ext cx="4698097" cy="798606"/>
          </a:xfrm>
          <a:prstGeom prst="roundRect">
            <a:avLst>
              <a:gd name="adj" fmla="val 8594"/>
            </a:avLst>
          </a:prstGeom>
          <a:solidFill>
            <a:schemeClr val="tx1">
              <a:lumMod val="95000"/>
            </a:scheme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graphicFrame>
        <p:nvGraphicFramePr>
          <p:cNvPr id="6" name="Tabla 5"/>
          <p:cNvGraphicFramePr>
            <a:graphicFrameLocks noGrp="1"/>
          </p:cNvGraphicFramePr>
          <p:nvPr>
            <p:extLst>
              <p:ext uri="{D42A27DB-BD31-4B8C-83A1-F6EECF244321}">
                <p14:modId xmlns:p14="http://schemas.microsoft.com/office/powerpoint/2010/main" val="1267498719"/>
              </p:ext>
            </p:extLst>
          </p:nvPr>
        </p:nvGraphicFramePr>
        <p:xfrm>
          <a:off x="8109318" y="4795936"/>
          <a:ext cx="3731229" cy="1722338"/>
        </p:xfrm>
        <a:graphic>
          <a:graphicData uri="http://schemas.openxmlformats.org/drawingml/2006/table">
            <a:tbl>
              <a:tblPr firstRow="1" firstCol="1" bandRow="1">
                <a:effectLst>
                  <a:outerShdw blurRad="50800" dist="38100" dir="5400000" algn="t" rotWithShape="0">
                    <a:prstClr val="black">
                      <a:alpha val="40000"/>
                    </a:prstClr>
                  </a:outerShdw>
                </a:effectLst>
                <a:tableStyleId>{5C22544A-7EE6-4342-B048-85BDC9FD1C3A}</a:tableStyleId>
              </a:tblPr>
              <a:tblGrid>
                <a:gridCol w="1111179">
                  <a:extLst>
                    <a:ext uri="{9D8B030D-6E8A-4147-A177-3AD203B41FA5}">
                      <a16:colId xmlns:a16="http://schemas.microsoft.com/office/drawing/2014/main" val="1892314628"/>
                    </a:ext>
                  </a:extLst>
                </a:gridCol>
                <a:gridCol w="2620050">
                  <a:extLst>
                    <a:ext uri="{9D8B030D-6E8A-4147-A177-3AD203B41FA5}">
                      <a16:colId xmlns:a16="http://schemas.microsoft.com/office/drawing/2014/main" val="2268093911"/>
                    </a:ext>
                  </a:extLst>
                </a:gridCol>
              </a:tblGrid>
              <a:tr h="558145">
                <a:tc>
                  <a:txBody>
                    <a:bodyPr/>
                    <a:lstStyle/>
                    <a:p>
                      <a:pPr algn="ctr">
                        <a:lnSpc>
                          <a:spcPct val="115000"/>
                        </a:lnSpc>
                        <a:spcAft>
                          <a:spcPts val="0"/>
                        </a:spcAft>
                      </a:pPr>
                      <a:r>
                        <a:rPr lang="es-ES" sz="2000" dirty="0" smtClean="0">
                          <a:solidFill>
                            <a:schemeClr val="bg1">
                              <a:lumMod val="85000"/>
                              <a:lumOff val="15000"/>
                            </a:schemeClr>
                          </a:solidFill>
                          <a:effectLst/>
                          <a:latin typeface="Calibri" panose="020F0502020204030204" pitchFamily="34" charset="0"/>
                          <a:cs typeface="Calibri" panose="020F0502020204030204" pitchFamily="34" charset="0"/>
                        </a:rPr>
                        <a:t>Alumno</a:t>
                      </a:r>
                      <a:endParaRPr lang="es-ES" sz="180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75000"/>
                      </a:schemeClr>
                    </a:solidFill>
                  </a:tcPr>
                </a:tc>
                <a:tc>
                  <a:txBody>
                    <a:bodyPr/>
                    <a:lstStyle/>
                    <a:p>
                      <a:pPr algn="l">
                        <a:lnSpc>
                          <a:spcPct val="115000"/>
                        </a:lnSpc>
                        <a:spcAft>
                          <a:spcPts val="0"/>
                        </a:spcAft>
                      </a:pPr>
                      <a:r>
                        <a:rPr lang="es-ES" sz="1600" b="0" dirty="0" smtClean="0">
                          <a:solidFill>
                            <a:schemeClr val="bg1">
                              <a:lumMod val="85000"/>
                              <a:lumOff val="15000"/>
                            </a:schemeClr>
                          </a:solidFill>
                          <a:effectLst/>
                          <a:latin typeface="Calibri" panose="020F0502020204030204" pitchFamily="34" charset="0"/>
                          <a:cs typeface="Calibri" panose="020F0502020204030204" pitchFamily="34" charset="0"/>
                        </a:rPr>
                        <a:t> Álvaro </a:t>
                      </a:r>
                      <a:r>
                        <a:rPr lang="es-ES" sz="1600" b="0" dirty="0">
                          <a:solidFill>
                            <a:schemeClr val="bg1">
                              <a:lumMod val="85000"/>
                              <a:lumOff val="15000"/>
                            </a:schemeClr>
                          </a:solidFill>
                          <a:effectLst/>
                          <a:latin typeface="Calibri" panose="020F0502020204030204" pitchFamily="34" charset="0"/>
                          <a:cs typeface="Calibri" panose="020F0502020204030204" pitchFamily="34" charset="0"/>
                        </a:rPr>
                        <a:t>Graciá Gil</a:t>
                      </a:r>
                      <a:endParaRPr lang="es-ES" sz="1600" b="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85000"/>
                      </a:schemeClr>
                    </a:solidFill>
                  </a:tcPr>
                </a:tc>
                <a:extLst>
                  <a:ext uri="{0D108BD9-81ED-4DB2-BD59-A6C34878D82A}">
                    <a16:rowId xmlns:a16="http://schemas.microsoft.com/office/drawing/2014/main" val="1187171289"/>
                  </a:ext>
                </a:extLst>
              </a:tr>
              <a:tr h="558145">
                <a:tc>
                  <a:txBody>
                    <a:bodyPr/>
                    <a:lstStyle/>
                    <a:p>
                      <a:pPr algn="ctr">
                        <a:lnSpc>
                          <a:spcPct val="115000"/>
                        </a:lnSpc>
                        <a:spcAft>
                          <a:spcPts val="0"/>
                        </a:spcAft>
                      </a:pPr>
                      <a:r>
                        <a:rPr lang="es-ES" sz="2000" dirty="0">
                          <a:solidFill>
                            <a:schemeClr val="bg1">
                              <a:lumMod val="85000"/>
                              <a:lumOff val="15000"/>
                            </a:schemeClr>
                          </a:solidFill>
                          <a:effectLst/>
                          <a:latin typeface="Calibri" panose="020F0502020204030204" pitchFamily="34" charset="0"/>
                          <a:cs typeface="Calibri" panose="020F0502020204030204" pitchFamily="34" charset="0"/>
                        </a:rPr>
                        <a:t>Tutor</a:t>
                      </a:r>
                      <a:endParaRPr lang="es-ES" sz="180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75000"/>
                      </a:schemeClr>
                    </a:solidFill>
                  </a:tcPr>
                </a:tc>
                <a:tc>
                  <a:txBody>
                    <a:bodyPr/>
                    <a:lstStyle/>
                    <a:p>
                      <a:pPr algn="l">
                        <a:lnSpc>
                          <a:spcPct val="115000"/>
                        </a:lnSpc>
                        <a:spcAft>
                          <a:spcPts val="0"/>
                        </a:spcAft>
                      </a:pPr>
                      <a:r>
                        <a:rPr lang="es-ES" sz="1600" b="0" dirty="0" smtClean="0">
                          <a:solidFill>
                            <a:schemeClr val="bg1">
                              <a:lumMod val="85000"/>
                              <a:lumOff val="15000"/>
                            </a:schemeClr>
                          </a:solidFill>
                          <a:effectLst/>
                          <a:latin typeface="Calibri" panose="020F0502020204030204" pitchFamily="34" charset="0"/>
                          <a:cs typeface="Calibri" panose="020F0502020204030204" pitchFamily="34" charset="0"/>
                        </a:rPr>
                        <a:t> Antonio </a:t>
                      </a:r>
                      <a:r>
                        <a:rPr lang="es-ES" sz="1600" b="0" dirty="0">
                          <a:solidFill>
                            <a:schemeClr val="bg1">
                              <a:lumMod val="85000"/>
                              <a:lumOff val="15000"/>
                            </a:schemeClr>
                          </a:solidFill>
                          <a:effectLst/>
                          <a:latin typeface="Calibri" panose="020F0502020204030204" pitchFamily="34" charset="0"/>
                          <a:cs typeface="Calibri" panose="020F0502020204030204" pitchFamily="34" charset="0"/>
                        </a:rPr>
                        <a:t>Martí Campoy</a:t>
                      </a:r>
                      <a:endParaRPr lang="es-ES" sz="1600" b="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85000"/>
                      </a:schemeClr>
                    </a:solidFill>
                  </a:tcPr>
                </a:tc>
                <a:extLst>
                  <a:ext uri="{0D108BD9-81ED-4DB2-BD59-A6C34878D82A}">
                    <a16:rowId xmlns:a16="http://schemas.microsoft.com/office/drawing/2014/main" val="710096788"/>
                  </a:ext>
                </a:extLst>
              </a:tr>
              <a:tr h="606048">
                <a:tc>
                  <a:txBody>
                    <a:bodyPr/>
                    <a:lstStyle/>
                    <a:p>
                      <a:pPr algn="ctr">
                        <a:lnSpc>
                          <a:spcPct val="115000"/>
                        </a:lnSpc>
                        <a:spcAft>
                          <a:spcPts val="0"/>
                        </a:spcAft>
                      </a:pPr>
                      <a:r>
                        <a:rPr lang="es-ES" sz="2000" dirty="0">
                          <a:solidFill>
                            <a:schemeClr val="bg1">
                              <a:lumMod val="85000"/>
                              <a:lumOff val="15000"/>
                            </a:schemeClr>
                          </a:solidFill>
                          <a:effectLst/>
                          <a:latin typeface="Calibri" panose="020F0502020204030204" pitchFamily="34" charset="0"/>
                          <a:cs typeface="Calibri" panose="020F0502020204030204" pitchFamily="34" charset="0"/>
                        </a:rPr>
                        <a:t>Curso</a:t>
                      </a:r>
                      <a:endParaRPr lang="es-ES" sz="180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75000"/>
                      </a:schemeClr>
                    </a:solidFill>
                  </a:tcPr>
                </a:tc>
                <a:tc>
                  <a:txBody>
                    <a:bodyPr/>
                    <a:lstStyle/>
                    <a:p>
                      <a:pPr algn="l">
                        <a:lnSpc>
                          <a:spcPct val="115000"/>
                        </a:lnSpc>
                        <a:spcAft>
                          <a:spcPts val="0"/>
                        </a:spcAft>
                      </a:pPr>
                      <a:r>
                        <a:rPr lang="es-ES" sz="1600" b="0" dirty="0" smtClean="0">
                          <a:solidFill>
                            <a:schemeClr val="bg1">
                              <a:lumMod val="85000"/>
                              <a:lumOff val="15000"/>
                            </a:schemeClr>
                          </a:solidFill>
                          <a:effectLst/>
                          <a:latin typeface="Calibri" panose="020F0502020204030204" pitchFamily="34" charset="0"/>
                          <a:cs typeface="Calibri" panose="020F0502020204030204" pitchFamily="34" charset="0"/>
                        </a:rPr>
                        <a:t> 2018 </a:t>
                      </a:r>
                      <a:r>
                        <a:rPr lang="es-ES" sz="1600" b="0" dirty="0">
                          <a:solidFill>
                            <a:schemeClr val="bg1">
                              <a:lumMod val="85000"/>
                              <a:lumOff val="15000"/>
                            </a:schemeClr>
                          </a:solidFill>
                          <a:effectLst/>
                          <a:latin typeface="Calibri" panose="020F0502020204030204" pitchFamily="34" charset="0"/>
                          <a:cs typeface="Calibri" panose="020F0502020204030204" pitchFamily="34" charset="0"/>
                        </a:rPr>
                        <a:t>– 2019</a:t>
                      </a:r>
                      <a:endParaRPr lang="es-ES" sz="1600" b="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85000"/>
                      </a:schemeClr>
                    </a:solidFill>
                  </a:tcPr>
                </a:tc>
                <a:extLst>
                  <a:ext uri="{0D108BD9-81ED-4DB2-BD59-A6C34878D82A}">
                    <a16:rowId xmlns:a16="http://schemas.microsoft.com/office/drawing/2014/main" val="752380517"/>
                  </a:ext>
                </a:extLst>
              </a:tr>
            </a:tbl>
          </a:graphicData>
        </a:graphic>
      </p:graphicFrame>
      <p:sp>
        <p:nvSpPr>
          <p:cNvPr id="7" name="Subtítulo 2"/>
          <p:cNvSpPr txBox="1">
            <a:spLocks/>
          </p:cNvSpPr>
          <p:nvPr/>
        </p:nvSpPr>
        <p:spPr>
          <a:xfrm>
            <a:off x="8717904" y="324594"/>
            <a:ext cx="3122643" cy="662134"/>
          </a:xfrm>
          <a:prstGeom prst="rect">
            <a:avLst/>
          </a:prstGeom>
          <a:solidFill>
            <a:schemeClr val="bg2"/>
          </a:solidFill>
          <a:ln w="12700" cap="sq">
            <a:solidFill>
              <a:schemeClr val="bg1"/>
            </a:solidFill>
          </a:ln>
          <a:effectLst>
            <a:softEdge rad="12700"/>
          </a:effectLst>
        </p:spPr>
        <p:txBody>
          <a:bodyPr vert="horz" lIns="91440" tIns="45720" rIns="91440" bIns="45720" rtlCol="0">
            <a:normAutofit fontScale="70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s-ES" b="1" dirty="0" smtClean="0">
                <a:solidFill>
                  <a:schemeClr val="tx2">
                    <a:lumMod val="40000"/>
                    <a:lumOff val="60000"/>
                  </a:schemeClr>
                </a:solidFill>
                <a:latin typeface="Calibri Light" panose="020F0302020204030204" pitchFamily="34" charset="0"/>
                <a:cs typeface="Calibri Light" panose="020F0302020204030204" pitchFamily="34" charset="0"/>
              </a:rPr>
              <a:t>Trabajo final de grado</a:t>
            </a:r>
          </a:p>
          <a:p>
            <a:pPr algn="ctr"/>
            <a:r>
              <a:rPr lang="es-ES" dirty="0" smtClean="0">
                <a:solidFill>
                  <a:schemeClr val="tx2">
                    <a:lumMod val="40000"/>
                    <a:lumOff val="60000"/>
                  </a:schemeClr>
                </a:solidFill>
                <a:latin typeface="Calibri Light" panose="020F0302020204030204" pitchFamily="34" charset="0"/>
                <a:cs typeface="Calibri Light" panose="020F0302020204030204" pitchFamily="34" charset="0"/>
              </a:rPr>
              <a:t>Grado en ingeniería informática</a:t>
            </a:r>
          </a:p>
          <a:p>
            <a:endParaRPr lang="es-E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942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Requisitos funcionales</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10</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
        <p:nvSpPr>
          <p:cNvPr id="12" name="Rectángulo redondeado 11"/>
          <p:cNvSpPr/>
          <p:nvPr/>
        </p:nvSpPr>
        <p:spPr>
          <a:xfrm>
            <a:off x="1300019" y="4501245"/>
            <a:ext cx="1759833" cy="111410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pic>
        <p:nvPicPr>
          <p:cNvPr id="13" name="Imagen 12"/>
          <p:cNvPicPr>
            <a:picLocks noChangeAspect="1"/>
          </p:cNvPicPr>
          <p:nvPr/>
        </p:nvPicPr>
        <p:blipFill>
          <a:blip r:embed="rId4"/>
          <a:stretch>
            <a:fillRect/>
          </a:stretch>
        </p:blipFill>
        <p:spPr>
          <a:xfrm>
            <a:off x="2125310" y="4618422"/>
            <a:ext cx="832212" cy="832212"/>
          </a:xfrm>
          <a:prstGeom prst="rect">
            <a:avLst/>
          </a:prstGeom>
        </p:spPr>
      </p:pic>
      <p:pic>
        <p:nvPicPr>
          <p:cNvPr id="14" name="Imagen 13"/>
          <p:cNvPicPr>
            <a:picLocks noChangeAspect="1"/>
          </p:cNvPicPr>
          <p:nvPr/>
        </p:nvPicPr>
        <p:blipFill>
          <a:blip r:embed="rId5"/>
          <a:stretch>
            <a:fillRect/>
          </a:stretch>
        </p:blipFill>
        <p:spPr>
          <a:xfrm>
            <a:off x="1415463" y="4771339"/>
            <a:ext cx="709847" cy="573919"/>
          </a:xfrm>
          <a:prstGeom prst="rect">
            <a:avLst/>
          </a:prstGeom>
        </p:spPr>
      </p:pic>
      <p:sp>
        <p:nvSpPr>
          <p:cNvPr id="16" name="Rectángulo redondeado 15"/>
          <p:cNvSpPr/>
          <p:nvPr/>
        </p:nvSpPr>
        <p:spPr>
          <a:xfrm>
            <a:off x="1316551" y="1732763"/>
            <a:ext cx="1778236" cy="1091431"/>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pic>
        <p:nvPicPr>
          <p:cNvPr id="17" name="Imagen 16"/>
          <p:cNvPicPr>
            <a:picLocks noChangeAspect="1"/>
          </p:cNvPicPr>
          <p:nvPr/>
        </p:nvPicPr>
        <p:blipFill>
          <a:blip r:embed="rId6"/>
          <a:stretch>
            <a:fillRect/>
          </a:stretch>
        </p:blipFill>
        <p:spPr>
          <a:xfrm>
            <a:off x="1727283" y="1820954"/>
            <a:ext cx="915047" cy="915047"/>
          </a:xfrm>
          <a:prstGeom prst="rect">
            <a:avLst/>
          </a:prstGeom>
          <a:ln>
            <a:noFill/>
          </a:ln>
          <a:effectLst>
            <a:outerShdw blurRad="190500" algn="tl" rotWithShape="0">
              <a:srgbClr val="000000">
                <a:alpha val="70000"/>
              </a:srgbClr>
            </a:outerShdw>
          </a:effectLst>
        </p:spPr>
      </p:pic>
      <p:sp>
        <p:nvSpPr>
          <p:cNvPr id="18" name="CuadroTexto 17"/>
          <p:cNvSpPr txBox="1"/>
          <p:nvPr/>
        </p:nvSpPr>
        <p:spPr>
          <a:xfrm>
            <a:off x="3325470" y="1693701"/>
            <a:ext cx="7846622" cy="1107996"/>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Geolocalización 24/7 a través de internet</a:t>
            </a:r>
          </a:p>
          <a:p>
            <a:r>
              <a:rPr lang="es-ES" sz="2400" i="1" dirty="0" smtClean="0">
                <a:latin typeface="Calibri Light" panose="020F0302020204030204" pitchFamily="34" charset="0"/>
                <a:cs typeface="Calibri Light" panose="020F0302020204030204" pitchFamily="34" charset="0"/>
              </a:rPr>
              <a:t>	Receptor GPS + Modem GSM + Plataforma de seguimiento</a:t>
            </a:r>
          </a:p>
        </p:txBody>
      </p:sp>
      <p:sp>
        <p:nvSpPr>
          <p:cNvPr id="20" name="Rectángulo redondeado 19"/>
          <p:cNvSpPr/>
          <p:nvPr/>
        </p:nvSpPr>
        <p:spPr>
          <a:xfrm>
            <a:off x="1300019" y="3118335"/>
            <a:ext cx="1759832" cy="108876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a:latin typeface="Calibri Light" panose="020F0302020204030204" pitchFamily="34" charset="0"/>
              <a:cs typeface="Calibri Light" panose="020F0302020204030204" pitchFamily="34" charset="0"/>
            </a:endParaRPr>
          </a:p>
        </p:txBody>
      </p:sp>
      <p:pic>
        <p:nvPicPr>
          <p:cNvPr id="21" name="Imagen 20"/>
          <p:cNvPicPr>
            <a:picLocks noChangeAspect="1"/>
          </p:cNvPicPr>
          <p:nvPr/>
        </p:nvPicPr>
        <p:blipFill>
          <a:blip r:embed="rId7"/>
          <a:stretch>
            <a:fillRect/>
          </a:stretch>
        </p:blipFill>
        <p:spPr>
          <a:xfrm>
            <a:off x="1925082" y="3211207"/>
            <a:ext cx="509706" cy="903023"/>
          </a:xfrm>
          <a:prstGeom prst="rect">
            <a:avLst/>
          </a:prstGeom>
        </p:spPr>
      </p:pic>
      <p:sp>
        <p:nvSpPr>
          <p:cNvPr id="22" name="CuadroTexto 21"/>
          <p:cNvSpPr txBox="1"/>
          <p:nvPr/>
        </p:nvSpPr>
        <p:spPr>
          <a:xfrm>
            <a:off x="3325469" y="3129886"/>
            <a:ext cx="7131515" cy="1077218"/>
          </a:xfrm>
          <a:prstGeom prst="rect">
            <a:avLst/>
          </a:prstGeom>
          <a:noFill/>
        </p:spPr>
        <p:txBody>
          <a:bodyPr wrap="square" rtlCol="0">
            <a:spAutoFit/>
          </a:bodyPr>
          <a:lstStyle/>
          <a:p>
            <a:r>
              <a:rPr lang="es-ES" sz="2800" dirty="0" smtClean="0">
                <a:latin typeface="Calibri Light" panose="020F0302020204030204" pitchFamily="34" charset="0"/>
                <a:cs typeface="Calibri Light" panose="020F0302020204030204" pitchFamily="34" charset="0"/>
              </a:rPr>
              <a:t>Gestión inalámbrica a través de una App</a:t>
            </a:r>
          </a:p>
          <a:p>
            <a:pPr>
              <a:lnSpc>
                <a:spcPct val="150000"/>
              </a:lnSpc>
            </a:pPr>
            <a:r>
              <a:rPr lang="es-ES" sz="2400" i="1" dirty="0" smtClean="0">
                <a:latin typeface="Calibri Light" panose="020F0302020204030204" pitchFamily="34" charset="0"/>
                <a:cs typeface="Calibri Light" panose="020F0302020204030204" pitchFamily="34" charset="0"/>
              </a:rPr>
              <a:t>	Módulo Bluetooth + Smartphone</a:t>
            </a:r>
          </a:p>
        </p:txBody>
      </p:sp>
      <p:sp>
        <p:nvSpPr>
          <p:cNvPr id="23" name="CuadroTexto 22"/>
          <p:cNvSpPr txBox="1"/>
          <p:nvPr/>
        </p:nvSpPr>
        <p:spPr>
          <a:xfrm>
            <a:off x="3325470" y="4519689"/>
            <a:ext cx="7131515" cy="1077218"/>
          </a:xfrm>
          <a:prstGeom prst="rect">
            <a:avLst/>
          </a:prstGeom>
          <a:noFill/>
        </p:spPr>
        <p:txBody>
          <a:bodyPr wrap="square" rtlCol="0">
            <a:spAutoFit/>
          </a:bodyPr>
          <a:lstStyle/>
          <a:p>
            <a:r>
              <a:rPr lang="es-ES" sz="2800" dirty="0" smtClean="0">
                <a:latin typeface="Calibri Light" panose="020F0302020204030204" pitchFamily="34" charset="0"/>
                <a:cs typeface="Calibri Light" panose="020F0302020204030204" pitchFamily="34" charset="0"/>
              </a:rPr>
              <a:t>Configuración básica del vehículo</a:t>
            </a:r>
          </a:p>
          <a:p>
            <a:pPr>
              <a:lnSpc>
                <a:spcPct val="150000"/>
              </a:lnSpc>
            </a:pPr>
            <a:r>
              <a:rPr lang="es-ES" sz="2400" i="1" dirty="0" smtClean="0">
                <a:latin typeface="Calibri Light" panose="020F0302020204030204" pitchFamily="34" charset="0"/>
                <a:cs typeface="Calibri Light" panose="020F0302020204030204" pitchFamily="34" charset="0"/>
              </a:rPr>
              <a:t>	Garantizar la seguridad de la conducción</a:t>
            </a:r>
          </a:p>
        </p:txBody>
      </p:sp>
    </p:spTree>
    <p:extLst>
      <p:ext uri="{BB962C8B-B14F-4D97-AF65-F5344CB8AC3E}">
        <p14:creationId xmlns:p14="http://schemas.microsoft.com/office/powerpoint/2010/main" val="935411780"/>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Diseño e implementación HARDWARE</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11</a:t>
            </a:fld>
            <a:endParaRPr lang="en-U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551" y="2832533"/>
            <a:ext cx="9682497" cy="2243506"/>
          </a:xfrm>
          <a:prstGeom prst="rect">
            <a:avLst/>
          </a:prstGeom>
        </p:spPr>
      </p:pic>
      <p:sp>
        <p:nvSpPr>
          <p:cNvPr id="8" name="CuadroTexto 7"/>
          <p:cNvSpPr txBox="1"/>
          <p:nvPr/>
        </p:nvSpPr>
        <p:spPr>
          <a:xfrm>
            <a:off x="1316551" y="1923187"/>
            <a:ext cx="9559646" cy="646331"/>
          </a:xfrm>
          <a:prstGeom prst="rect">
            <a:avLst/>
          </a:prstGeom>
          <a:noFill/>
        </p:spPr>
        <p:txBody>
          <a:bodyPr wrap="square" rtlCol="0">
            <a:spAutoFit/>
          </a:bodyPr>
          <a:lstStyle/>
          <a:p>
            <a:pPr algn="ctr"/>
            <a:r>
              <a:rPr lang="es-ES" sz="3600"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Esquema básico de los componentes Hardware</a:t>
            </a:r>
            <a:endParaRPr lang="es-ES" sz="3600"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497590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Componentes hardware</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12</a:t>
            </a:fld>
            <a:endParaRPr lang="en-U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9" name="Imagen 8"/>
          <p:cNvPicPr/>
          <p:nvPr/>
        </p:nvPicPr>
        <p:blipFill>
          <a:blip r:embed="rId4" cstate="print">
            <a:extLst>
              <a:ext uri="{28A0092B-C50C-407E-A947-70E740481C1C}">
                <a14:useLocalDpi xmlns:a14="http://schemas.microsoft.com/office/drawing/2010/main" val="0"/>
              </a:ext>
            </a:extLst>
          </a:blip>
          <a:stretch>
            <a:fillRect/>
          </a:stretch>
        </p:blipFill>
        <p:spPr>
          <a:xfrm>
            <a:off x="1210535" y="1553888"/>
            <a:ext cx="1243330" cy="1243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n 9"/>
          <p:cNvPicPr/>
          <p:nvPr/>
        </p:nvPicPr>
        <p:blipFill>
          <a:blip r:embed="rId5" cstate="print">
            <a:extLst>
              <a:ext uri="{28A0092B-C50C-407E-A947-70E740481C1C}">
                <a14:useLocalDpi xmlns:a14="http://schemas.microsoft.com/office/drawing/2010/main" val="0"/>
              </a:ext>
            </a:extLst>
          </a:blip>
          <a:stretch>
            <a:fillRect/>
          </a:stretch>
        </p:blipFill>
        <p:spPr>
          <a:xfrm>
            <a:off x="1210536" y="3087571"/>
            <a:ext cx="1243330" cy="1133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n 10"/>
          <p:cNvPicPr/>
          <p:nvPr/>
        </p:nvPicPr>
        <p:blipFill>
          <a:blip r:embed="rId6" cstate="print">
            <a:extLst>
              <a:ext uri="{28A0092B-C50C-407E-A947-70E740481C1C}">
                <a14:useLocalDpi xmlns:a14="http://schemas.microsoft.com/office/drawing/2010/main" val="0"/>
              </a:ext>
            </a:extLst>
          </a:blip>
          <a:stretch>
            <a:fillRect/>
          </a:stretch>
        </p:blipFill>
        <p:spPr>
          <a:xfrm>
            <a:off x="1210535" y="4511399"/>
            <a:ext cx="1243330" cy="1128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n 11"/>
          <p:cNvPicPr/>
          <p:nvPr/>
        </p:nvPicPr>
        <p:blipFill>
          <a:blip r:embed="rId7" cstate="print">
            <a:extLst>
              <a:ext uri="{28A0092B-C50C-407E-A947-70E740481C1C}">
                <a14:useLocalDpi xmlns:a14="http://schemas.microsoft.com/office/drawing/2010/main" val="0"/>
              </a:ext>
            </a:extLst>
          </a:blip>
          <a:stretch>
            <a:fillRect/>
          </a:stretch>
        </p:blipFill>
        <p:spPr>
          <a:xfrm>
            <a:off x="5861826" y="1553888"/>
            <a:ext cx="1294765" cy="12052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n 12"/>
          <p:cNvPicPr/>
          <p:nvPr/>
        </p:nvPicPr>
        <p:blipFill>
          <a:blip r:embed="rId8" cstate="print">
            <a:extLst>
              <a:ext uri="{28A0092B-C50C-407E-A947-70E740481C1C}">
                <a14:useLocalDpi xmlns:a14="http://schemas.microsoft.com/office/drawing/2010/main" val="0"/>
              </a:ext>
            </a:extLst>
          </a:blip>
          <a:stretch>
            <a:fillRect/>
          </a:stretch>
        </p:blipFill>
        <p:spPr>
          <a:xfrm>
            <a:off x="6158369" y="4511399"/>
            <a:ext cx="701675" cy="1850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descr="https://img.dxcdn.com/productimages/sku_419890_3.jpg"/>
          <p:cNvPicPr/>
          <p:nvPr/>
        </p:nvPicPr>
        <p:blipFill rotWithShape="1">
          <a:blip r:embed="rId9" cstate="print">
            <a:extLst>
              <a:ext uri="{28A0092B-C50C-407E-A947-70E740481C1C}">
                <a14:useLocalDpi xmlns:a14="http://schemas.microsoft.com/office/drawing/2010/main" val="0"/>
              </a:ext>
            </a:extLst>
          </a:blip>
          <a:srcRect t="4916" b="10908"/>
          <a:stretch/>
        </p:blipFill>
        <p:spPr bwMode="auto">
          <a:xfrm>
            <a:off x="5861825" y="3087571"/>
            <a:ext cx="1294765" cy="1133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15" name="CuadroTexto 14"/>
          <p:cNvSpPr txBox="1"/>
          <p:nvPr/>
        </p:nvSpPr>
        <p:spPr>
          <a:xfrm>
            <a:off x="2606360" y="2974000"/>
            <a:ext cx="3196056" cy="1261884"/>
          </a:xfrm>
          <a:prstGeom prst="rect">
            <a:avLst/>
          </a:prstGeom>
          <a:noFill/>
        </p:spPr>
        <p:txBody>
          <a:bodyPr wrap="square" rtlCol="0">
            <a:spAutoFit/>
          </a:bodyPr>
          <a:lstStyle/>
          <a:p>
            <a:r>
              <a:rPr lang="es-ES" sz="3200" b="1" cap="all"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CAN BUS </a:t>
            </a:r>
            <a:endParaRPr lang="es-ES" sz="3200" b="1" cap="all"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r>
              <a:rPr lang="es-ES" sz="2400" cap="all" dirty="0" smtClean="0">
                <a:latin typeface="Calibri Light" panose="020F0302020204030204" pitchFamily="34" charset="0"/>
                <a:cs typeface="Calibri Light" panose="020F0302020204030204" pitchFamily="34" charset="0"/>
              </a:rPr>
              <a:t>	MCP2515</a:t>
            </a:r>
          </a:p>
          <a:p>
            <a:pPr lvl="1"/>
            <a:r>
              <a:rPr lang="es-ES" sz="2000" i="1" cap="all" dirty="0" smtClean="0">
                <a:latin typeface="Calibri Light" panose="020F0302020204030204" pitchFamily="34" charset="0"/>
                <a:cs typeface="Calibri Light" panose="020F0302020204030204" pitchFamily="34" charset="0"/>
              </a:rPr>
              <a:t>SPI</a:t>
            </a:r>
            <a:endParaRPr lang="es-ES" sz="2400" i="1" dirty="0"/>
          </a:p>
        </p:txBody>
      </p:sp>
      <p:sp>
        <p:nvSpPr>
          <p:cNvPr id="16" name="CuadroTexto 15"/>
          <p:cNvSpPr txBox="1"/>
          <p:nvPr/>
        </p:nvSpPr>
        <p:spPr>
          <a:xfrm>
            <a:off x="2606360" y="1698497"/>
            <a:ext cx="3196056" cy="954107"/>
          </a:xfrm>
          <a:prstGeom prst="rect">
            <a:avLst/>
          </a:prstGeom>
          <a:noFill/>
        </p:spPr>
        <p:txBody>
          <a:bodyPr wrap="square" rtlCol="0">
            <a:spAutoFit/>
          </a:bodyPr>
          <a:lstStyle/>
          <a:p>
            <a:r>
              <a:rPr lang="it-IT" sz="32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CPU</a:t>
            </a:r>
            <a:r>
              <a:rPr lang="it-IT" sz="3200" dirty="0">
                <a:latin typeface="Calibri Light" panose="020F0302020204030204" pitchFamily="34" charset="0"/>
                <a:cs typeface="Calibri Light" panose="020F0302020204030204" pitchFamily="34" charset="0"/>
              </a:rPr>
              <a:t> </a:t>
            </a:r>
          </a:p>
          <a:p>
            <a:r>
              <a:rPr lang="it-IT" sz="2400" dirty="0" smtClean="0">
                <a:latin typeface="Calibri Light" panose="020F0302020204030204" pitchFamily="34" charset="0"/>
                <a:cs typeface="Calibri Light" panose="020F0302020204030204" pitchFamily="34" charset="0"/>
              </a:rPr>
              <a:t>	ARDUINO </a:t>
            </a:r>
            <a:r>
              <a:rPr lang="it-IT" sz="2400" dirty="0">
                <a:latin typeface="Calibri Light" panose="020F0302020204030204" pitchFamily="34" charset="0"/>
                <a:cs typeface="Calibri Light" panose="020F0302020204030204" pitchFamily="34" charset="0"/>
              </a:rPr>
              <a:t>NANO </a:t>
            </a:r>
            <a:r>
              <a:rPr lang="it-IT" sz="2400" dirty="0" smtClean="0">
                <a:latin typeface="Calibri Light" panose="020F0302020204030204" pitchFamily="34" charset="0"/>
                <a:cs typeface="Calibri Light" panose="020F0302020204030204" pitchFamily="34" charset="0"/>
              </a:rPr>
              <a:t>V3</a:t>
            </a:r>
          </a:p>
        </p:txBody>
      </p:sp>
      <p:sp>
        <p:nvSpPr>
          <p:cNvPr id="19" name="CuadroTexto 18"/>
          <p:cNvSpPr txBox="1"/>
          <p:nvPr/>
        </p:nvSpPr>
        <p:spPr>
          <a:xfrm>
            <a:off x="2606360" y="4413896"/>
            <a:ext cx="3102270" cy="1323439"/>
          </a:xfrm>
          <a:prstGeom prst="rect">
            <a:avLst/>
          </a:prstGeom>
          <a:noFill/>
        </p:spPr>
        <p:txBody>
          <a:bodyPr wrap="square" rtlCol="0">
            <a:spAutoFit/>
          </a:bodyPr>
          <a:lstStyle/>
          <a:p>
            <a:r>
              <a:rPr lang="es-ES" sz="3200" b="1" cap="all"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GPS</a:t>
            </a:r>
            <a:r>
              <a:rPr lang="es-ES" sz="2800" cap="all" dirty="0">
                <a:latin typeface="Calibri Light" panose="020F0302020204030204" pitchFamily="34" charset="0"/>
                <a:cs typeface="Calibri Light" panose="020F0302020204030204" pitchFamily="34" charset="0"/>
              </a:rPr>
              <a:t> </a:t>
            </a:r>
          </a:p>
          <a:p>
            <a:r>
              <a:rPr lang="es-ES" sz="2400" cap="all" dirty="0" smtClean="0">
                <a:latin typeface="Calibri Light" panose="020F0302020204030204" pitchFamily="34" charset="0"/>
                <a:cs typeface="Calibri Light" panose="020F0302020204030204" pitchFamily="34" charset="0"/>
              </a:rPr>
              <a:t>	GY-NEO6MV2</a:t>
            </a:r>
          </a:p>
          <a:p>
            <a:r>
              <a:rPr lang="es-ES" sz="2400" cap="all" dirty="0" smtClean="0">
                <a:latin typeface="Calibri Light" panose="020F0302020204030204" pitchFamily="34" charset="0"/>
                <a:cs typeface="Calibri Light" panose="020F0302020204030204" pitchFamily="34" charset="0"/>
              </a:rPr>
              <a:t>	</a:t>
            </a:r>
            <a:r>
              <a:rPr lang="es-ES" sz="2000" i="1" cap="all" dirty="0" smtClean="0">
                <a:latin typeface="Calibri Light" panose="020F0302020204030204" pitchFamily="34" charset="0"/>
                <a:cs typeface="Calibri Light" panose="020F0302020204030204" pitchFamily="34" charset="0"/>
              </a:rPr>
              <a:t>UART</a:t>
            </a:r>
            <a:endParaRPr lang="es-ES" sz="2400" i="1" cap="all" dirty="0">
              <a:latin typeface="Calibri Light" panose="020F0302020204030204" pitchFamily="34" charset="0"/>
              <a:cs typeface="Calibri Light" panose="020F0302020204030204" pitchFamily="34" charset="0"/>
            </a:endParaRPr>
          </a:p>
        </p:txBody>
      </p:sp>
      <p:sp>
        <p:nvSpPr>
          <p:cNvPr id="20" name="CuadroTexto 19"/>
          <p:cNvSpPr txBox="1"/>
          <p:nvPr/>
        </p:nvSpPr>
        <p:spPr>
          <a:xfrm>
            <a:off x="7349961" y="1513830"/>
            <a:ext cx="3216805" cy="1261884"/>
          </a:xfrm>
          <a:prstGeom prst="rect">
            <a:avLst/>
          </a:prstGeom>
          <a:noFill/>
        </p:spPr>
        <p:txBody>
          <a:bodyPr wrap="square" rtlCol="0">
            <a:spAutoFit/>
          </a:bodyPr>
          <a:lstStyle/>
          <a:p>
            <a:r>
              <a:rPr lang="es-ES" sz="3200" b="1" cap="all"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Modem GSM </a:t>
            </a:r>
            <a:endParaRPr lang="es-ES" sz="3200" b="1" cap="all"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r>
              <a:rPr lang="es-ES" sz="2400" cap="all" dirty="0" smtClean="0">
                <a:latin typeface="Calibri Light" panose="020F0302020204030204" pitchFamily="34" charset="0"/>
                <a:cs typeface="Calibri Light" panose="020F0302020204030204" pitchFamily="34" charset="0"/>
              </a:rPr>
              <a:t>	SIM800L</a:t>
            </a:r>
            <a:endParaRPr lang="es-ES" sz="2800" cap="all" dirty="0">
              <a:latin typeface="Calibri Light" panose="020F0302020204030204" pitchFamily="34" charset="0"/>
              <a:cs typeface="Calibri Light" panose="020F0302020204030204" pitchFamily="34" charset="0"/>
            </a:endParaRPr>
          </a:p>
          <a:p>
            <a:pPr lvl="1"/>
            <a:r>
              <a:rPr lang="es-ES" sz="2000" i="1" cap="all" dirty="0" smtClean="0">
                <a:latin typeface="Calibri Light" panose="020F0302020204030204" pitchFamily="34" charset="0"/>
                <a:cs typeface="Calibri Light" panose="020F0302020204030204" pitchFamily="34" charset="0"/>
              </a:rPr>
              <a:t>UART</a:t>
            </a:r>
            <a:endParaRPr lang="es-ES" sz="2400" i="1" cap="all" dirty="0">
              <a:latin typeface="Calibri Light" panose="020F0302020204030204" pitchFamily="34" charset="0"/>
              <a:cs typeface="Calibri Light" panose="020F0302020204030204" pitchFamily="34" charset="0"/>
            </a:endParaRPr>
          </a:p>
        </p:txBody>
      </p:sp>
      <p:sp>
        <p:nvSpPr>
          <p:cNvPr id="21" name="CuadroTexto 20"/>
          <p:cNvSpPr txBox="1"/>
          <p:nvPr/>
        </p:nvSpPr>
        <p:spPr>
          <a:xfrm>
            <a:off x="7349961" y="3127665"/>
            <a:ext cx="4571965" cy="954107"/>
          </a:xfrm>
          <a:prstGeom prst="rect">
            <a:avLst/>
          </a:prstGeom>
          <a:noFill/>
        </p:spPr>
        <p:txBody>
          <a:bodyPr wrap="square" rtlCol="0">
            <a:spAutoFit/>
          </a:bodyPr>
          <a:lstStyle/>
          <a:p>
            <a:r>
              <a:rPr lang="es-ES" sz="3200" b="1" cap="all"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FUENTE DE </a:t>
            </a:r>
            <a:r>
              <a:rPr lang="es-ES" sz="3200" b="1" cap="all"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ALIMENTACIÓN</a:t>
            </a:r>
          </a:p>
          <a:p>
            <a:r>
              <a:rPr lang="es-ES" sz="2400" cap="all" dirty="0" smtClean="0">
                <a:latin typeface="Calibri Light" panose="020F0302020204030204" pitchFamily="34" charset="0"/>
                <a:cs typeface="Calibri Light" panose="020F0302020204030204" pitchFamily="34" charset="0"/>
              </a:rPr>
              <a:t>	DSN5000</a:t>
            </a:r>
            <a:endParaRPr lang="es-ES" sz="2400" cap="all" dirty="0">
              <a:latin typeface="Calibri Light" panose="020F0302020204030204" pitchFamily="34" charset="0"/>
              <a:cs typeface="Calibri Light" panose="020F0302020204030204" pitchFamily="34" charset="0"/>
            </a:endParaRPr>
          </a:p>
        </p:txBody>
      </p:sp>
      <p:sp>
        <p:nvSpPr>
          <p:cNvPr id="22" name="CuadroTexto 21"/>
          <p:cNvSpPr txBox="1"/>
          <p:nvPr/>
        </p:nvSpPr>
        <p:spPr>
          <a:xfrm>
            <a:off x="7349961" y="4503366"/>
            <a:ext cx="3216805" cy="1261884"/>
          </a:xfrm>
          <a:prstGeom prst="rect">
            <a:avLst/>
          </a:prstGeom>
          <a:noFill/>
        </p:spPr>
        <p:txBody>
          <a:bodyPr wrap="square" rtlCol="0">
            <a:spAutoFit/>
          </a:bodyPr>
          <a:lstStyle/>
          <a:p>
            <a:r>
              <a:rPr lang="es-ES" sz="3200" b="1" cap="all"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Bluetooth</a:t>
            </a:r>
            <a:r>
              <a:rPr lang="es-ES" sz="3200" cap="all" dirty="0">
                <a:latin typeface="Calibri Light" panose="020F0302020204030204" pitchFamily="34" charset="0"/>
                <a:cs typeface="Calibri Light" panose="020F0302020204030204" pitchFamily="34" charset="0"/>
              </a:rPr>
              <a:t> </a:t>
            </a:r>
            <a:endParaRPr lang="es-ES" sz="3200" cap="all" dirty="0" smtClean="0">
              <a:latin typeface="Calibri Light" panose="020F0302020204030204" pitchFamily="34" charset="0"/>
              <a:cs typeface="Calibri Light" panose="020F0302020204030204" pitchFamily="34" charset="0"/>
            </a:endParaRPr>
          </a:p>
          <a:p>
            <a:r>
              <a:rPr lang="es-ES" sz="2400" cap="all" dirty="0" smtClean="0">
                <a:latin typeface="Calibri Light" panose="020F0302020204030204" pitchFamily="34" charset="0"/>
                <a:cs typeface="Calibri Light" panose="020F0302020204030204" pitchFamily="34" charset="0"/>
              </a:rPr>
              <a:t>	HC-05 </a:t>
            </a:r>
            <a:r>
              <a:rPr lang="es-ES" sz="2400" cap="all" dirty="0">
                <a:latin typeface="Calibri Light" panose="020F0302020204030204" pitchFamily="34" charset="0"/>
                <a:cs typeface="Calibri Light" panose="020F0302020204030204" pitchFamily="34" charset="0"/>
              </a:rPr>
              <a:t>/ </a:t>
            </a:r>
            <a:r>
              <a:rPr lang="es-ES" sz="2400" cap="all" dirty="0" smtClean="0">
                <a:latin typeface="Calibri Light" panose="020F0302020204030204" pitchFamily="34" charset="0"/>
                <a:cs typeface="Calibri Light" panose="020F0302020204030204" pitchFamily="34" charset="0"/>
              </a:rPr>
              <a:t>HC-06</a:t>
            </a:r>
          </a:p>
          <a:p>
            <a:pPr lvl="1"/>
            <a:r>
              <a:rPr lang="es-ES" sz="2000" i="1" cap="all" dirty="0" smtClean="0">
                <a:latin typeface="Calibri Light" panose="020F0302020204030204" pitchFamily="34" charset="0"/>
                <a:cs typeface="Calibri Light" panose="020F0302020204030204" pitchFamily="34" charset="0"/>
              </a:rPr>
              <a:t>UART</a:t>
            </a:r>
            <a:endParaRPr lang="es-ES" sz="2400" i="1" cap="all"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90947283"/>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Control de equipos de sonido</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13</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6" name="Imagen 5"/>
          <p:cNvPicPr/>
          <p:nvPr/>
        </p:nvPicPr>
        <p:blipFill>
          <a:blip r:embed="rId4" cstate="print">
            <a:extLst>
              <a:ext uri="{28A0092B-C50C-407E-A947-70E740481C1C}">
                <a14:useLocalDpi xmlns:a14="http://schemas.microsoft.com/office/drawing/2010/main" val="0"/>
              </a:ext>
            </a:extLst>
          </a:blip>
          <a:stretch>
            <a:fillRect/>
          </a:stretch>
        </p:blipFill>
        <p:spPr>
          <a:xfrm>
            <a:off x="8300147" y="3039712"/>
            <a:ext cx="2143892" cy="2946659"/>
          </a:xfrm>
          <a:prstGeom prst="rect">
            <a:avLst/>
          </a:prstGeom>
          <a:ln>
            <a:noFill/>
          </a:ln>
          <a:effectLst>
            <a:outerShdw blurRad="190500" algn="tl" rotWithShape="0">
              <a:srgbClr val="000000">
                <a:alpha val="70000"/>
              </a:srgbClr>
            </a:outerShdw>
          </a:effectLst>
        </p:spPr>
      </p:pic>
      <p:pic>
        <p:nvPicPr>
          <p:cNvPr id="8" name="Imagen 7"/>
          <p:cNvPicPr/>
          <p:nvPr/>
        </p:nvPicPr>
        <p:blipFill>
          <a:blip r:embed="rId5" cstate="print">
            <a:extLst>
              <a:ext uri="{28A0092B-C50C-407E-A947-70E740481C1C}">
                <a14:useLocalDpi xmlns:a14="http://schemas.microsoft.com/office/drawing/2010/main" val="0"/>
              </a:ext>
            </a:extLst>
          </a:blip>
          <a:stretch>
            <a:fillRect/>
          </a:stretch>
        </p:blipFill>
        <p:spPr>
          <a:xfrm>
            <a:off x="2248762" y="3054124"/>
            <a:ext cx="1087429" cy="1172222"/>
          </a:xfrm>
          <a:prstGeom prst="rect">
            <a:avLst/>
          </a:prstGeom>
          <a:ln>
            <a:noFill/>
          </a:ln>
          <a:effectLst>
            <a:outerShdw blurRad="190500" algn="tl" rotWithShape="0">
              <a:srgbClr val="000000">
                <a:alpha val="70000"/>
              </a:srgbClr>
            </a:outerShdw>
          </a:effectLst>
        </p:spPr>
      </p:pic>
      <p:sp>
        <p:nvSpPr>
          <p:cNvPr id="9" name="CuadroTexto 8"/>
          <p:cNvSpPr txBox="1"/>
          <p:nvPr/>
        </p:nvSpPr>
        <p:spPr>
          <a:xfrm>
            <a:off x="3760407" y="3039712"/>
            <a:ext cx="3935793" cy="954107"/>
          </a:xfrm>
          <a:prstGeom prst="rect">
            <a:avLst/>
          </a:prstGeom>
          <a:noFill/>
        </p:spPr>
        <p:txBody>
          <a:bodyPr wrap="square" rtlCol="0">
            <a:spAutoFit/>
          </a:bodyPr>
          <a:lstStyle/>
          <a:p>
            <a:r>
              <a:rPr lang="it-IT" sz="2800" b="1" dirty="0" smtClean="0">
                <a:latin typeface="Calibri Light" panose="020F0302020204030204" pitchFamily="34" charset="0"/>
                <a:cs typeface="Calibri Light" panose="020F0302020204030204" pitchFamily="34" charset="0"/>
              </a:rPr>
              <a:t>POTENCIÓMETRO DIGITAL</a:t>
            </a:r>
          </a:p>
          <a:p>
            <a:r>
              <a:rPr lang="it-IT" sz="2800" dirty="0" smtClean="0">
                <a:latin typeface="Calibri Light" panose="020F0302020204030204" pitchFamily="34" charset="0"/>
                <a:cs typeface="Calibri Light" panose="020F0302020204030204" pitchFamily="34" charset="0"/>
              </a:rPr>
              <a:t>MCP4131</a:t>
            </a:r>
            <a:endParaRPr lang="es-ES" sz="2800" dirty="0">
              <a:latin typeface="Calibri Light" panose="020F0302020204030204" pitchFamily="34" charset="0"/>
              <a:cs typeface="Calibri Light" panose="020F0302020204030204" pitchFamily="34" charset="0"/>
            </a:endParaRPr>
          </a:p>
        </p:txBody>
      </p:sp>
      <p:sp>
        <p:nvSpPr>
          <p:cNvPr id="11" name="CuadroTexto 10"/>
          <p:cNvSpPr txBox="1"/>
          <p:nvPr/>
        </p:nvSpPr>
        <p:spPr>
          <a:xfrm>
            <a:off x="3760407" y="4790420"/>
            <a:ext cx="2907093" cy="954107"/>
          </a:xfrm>
          <a:prstGeom prst="rect">
            <a:avLst/>
          </a:prstGeom>
          <a:noFill/>
        </p:spPr>
        <p:txBody>
          <a:bodyPr wrap="square" rtlCol="0">
            <a:spAutoFit/>
          </a:bodyPr>
          <a:lstStyle/>
          <a:p>
            <a:r>
              <a:rPr lang="it-IT" sz="2800" b="1" dirty="0" smtClean="0">
                <a:latin typeface="Calibri Light" panose="020F0302020204030204" pitchFamily="34" charset="0"/>
                <a:cs typeface="Calibri Light" panose="020F0302020204030204" pitchFamily="34" charset="0"/>
              </a:rPr>
              <a:t>OPTOACOPLADOR</a:t>
            </a:r>
          </a:p>
          <a:p>
            <a:r>
              <a:rPr lang="it-IT" sz="2800" dirty="0" smtClean="0">
                <a:latin typeface="Calibri Light" panose="020F0302020204030204" pitchFamily="34" charset="0"/>
                <a:cs typeface="Calibri Light" panose="020F0302020204030204" pitchFamily="34" charset="0"/>
              </a:rPr>
              <a:t>PC817X</a:t>
            </a:r>
            <a:endParaRPr lang="es-ES" sz="2800" dirty="0">
              <a:latin typeface="Calibri Light" panose="020F0302020204030204" pitchFamily="34" charset="0"/>
              <a:cs typeface="Calibri Light" panose="020F0302020204030204" pitchFamily="34" charset="0"/>
            </a:endParaRPr>
          </a:p>
        </p:txBody>
      </p:sp>
      <p:sp>
        <p:nvSpPr>
          <p:cNvPr id="12" name="CuadroTexto 11"/>
          <p:cNvSpPr txBox="1"/>
          <p:nvPr/>
        </p:nvSpPr>
        <p:spPr>
          <a:xfrm>
            <a:off x="8187130" y="5994652"/>
            <a:ext cx="2433321" cy="369332"/>
          </a:xfrm>
          <a:prstGeom prst="rect">
            <a:avLst/>
          </a:prstGeom>
          <a:noFill/>
        </p:spPr>
        <p:txBody>
          <a:bodyPr wrap="square" rtlCol="0">
            <a:spAutoFit/>
          </a:bodyPr>
          <a:lstStyle/>
          <a:p>
            <a:pPr algn="ctr"/>
            <a:r>
              <a:rPr lang="it-IT" b="1" dirty="0" smtClean="0">
                <a:latin typeface="Calibri Light" panose="020F0302020204030204" pitchFamily="34" charset="0"/>
                <a:cs typeface="Calibri Light" panose="020F0302020204030204" pitchFamily="34" charset="0"/>
              </a:rPr>
              <a:t>Conector Jack Tripolar</a:t>
            </a:r>
            <a:endParaRPr lang="es-ES" b="1" dirty="0">
              <a:latin typeface="Calibri Light" panose="020F0302020204030204" pitchFamily="34" charset="0"/>
              <a:cs typeface="Calibri Light" panose="020F0302020204030204" pitchFamily="34" charset="0"/>
            </a:endParaRPr>
          </a:p>
        </p:txBody>
      </p:sp>
      <p:sp>
        <p:nvSpPr>
          <p:cNvPr id="13" name="CuadroTexto 12"/>
          <p:cNvSpPr txBox="1"/>
          <p:nvPr/>
        </p:nvSpPr>
        <p:spPr>
          <a:xfrm>
            <a:off x="1468955" y="1398666"/>
            <a:ext cx="6339405" cy="830997"/>
          </a:xfrm>
          <a:prstGeom prst="rect">
            <a:avLst/>
          </a:prstGeom>
          <a:noFill/>
        </p:spPr>
        <p:txBody>
          <a:bodyPr wrap="square" rtlCol="0" anchor="ctr">
            <a:spAutoFit/>
          </a:bodyPr>
          <a:lstStyle/>
          <a:p>
            <a:pPr>
              <a:lnSpc>
                <a:spcPct val="150000"/>
              </a:lnSpc>
            </a:pPr>
            <a:r>
              <a:rPr lang="es-ES" sz="2800" dirty="0" smtClean="0">
                <a:latin typeface="Calibri Light" panose="020F0302020204030204" pitchFamily="34" charset="0"/>
                <a:cs typeface="Calibri Light" panose="020F0302020204030204" pitchFamily="34" charset="0"/>
              </a:rPr>
              <a:t>Tecnología empleada </a:t>
            </a:r>
            <a:r>
              <a:rPr lang="es-ES" sz="2800" dirty="0" smtClean="0">
                <a:latin typeface="Calibri Light" panose="020F0302020204030204" pitchFamily="34" charset="0"/>
                <a:cs typeface="Calibri Light" panose="020F0302020204030204" pitchFamily="34" charset="0"/>
                <a:sym typeface="Wingdings" panose="05000000000000000000" pitchFamily="2" charset="2"/>
              </a:rPr>
              <a:t> </a:t>
            </a:r>
            <a:r>
              <a:rPr lang="es-ES" sz="3200"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Wired / Remote</a:t>
            </a:r>
          </a:p>
        </p:txBody>
      </p:sp>
      <p:pic>
        <p:nvPicPr>
          <p:cNvPr id="15" name="Imagen 14"/>
          <p:cNvPicPr>
            <a:picLocks noChangeAspect="1"/>
          </p:cNvPicPr>
          <p:nvPr/>
        </p:nvPicPr>
        <p:blipFill>
          <a:blip r:embed="rId6"/>
          <a:stretch>
            <a:fillRect/>
          </a:stretch>
        </p:blipFill>
        <p:spPr>
          <a:xfrm>
            <a:off x="2157988" y="4843494"/>
            <a:ext cx="1268976" cy="847960"/>
          </a:xfrm>
          <a:prstGeom prst="rect">
            <a:avLst/>
          </a:prstGeom>
          <a:ln>
            <a:noFill/>
          </a:ln>
          <a:effectLst>
            <a:outerShdw blurRad="190500" algn="tl" rotWithShape="0">
              <a:srgbClr val="000000">
                <a:alpha val="70000"/>
              </a:srgbClr>
            </a:outerShdw>
          </a:effectLst>
        </p:spPr>
      </p:pic>
      <p:sp>
        <p:nvSpPr>
          <p:cNvPr id="19" name="Rectángulo redondeado 18"/>
          <p:cNvSpPr/>
          <p:nvPr/>
        </p:nvSpPr>
        <p:spPr>
          <a:xfrm>
            <a:off x="8069560" y="1188807"/>
            <a:ext cx="2575724" cy="1360371"/>
          </a:xfrm>
          <a:prstGeom prst="roundRect">
            <a:avLst>
              <a:gd name="adj" fmla="val 24532"/>
            </a:avLst>
          </a:prstGeom>
          <a:solidFill>
            <a:schemeClr val="dk1">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a:latin typeface="Calibri Light" panose="020F0302020204030204" pitchFamily="34" charset="0"/>
              <a:cs typeface="Calibri Light" panose="020F0302020204030204" pitchFamily="34" charset="0"/>
            </a:endParaRPr>
          </a:p>
        </p:txBody>
      </p:sp>
      <p:pic>
        <p:nvPicPr>
          <p:cNvPr id="2050" name="Picture 2" descr="Resultado de imagen de pioneer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1717" y="1249766"/>
            <a:ext cx="1804909" cy="37178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p:cNvPicPr>
            <a:picLocks noChangeAspect="1"/>
          </p:cNvPicPr>
          <p:nvPr/>
        </p:nvPicPr>
        <p:blipFill>
          <a:blip r:embed="rId8"/>
          <a:stretch>
            <a:fillRect/>
          </a:stretch>
        </p:blipFill>
        <p:spPr>
          <a:xfrm>
            <a:off x="8584920" y="1691494"/>
            <a:ext cx="1544548" cy="316753"/>
          </a:xfrm>
          <a:prstGeom prst="rect">
            <a:avLst/>
          </a:prstGeom>
        </p:spPr>
      </p:pic>
      <p:sp>
        <p:nvSpPr>
          <p:cNvPr id="22" name="CuadroTexto 21"/>
          <p:cNvSpPr txBox="1"/>
          <p:nvPr/>
        </p:nvSpPr>
        <p:spPr>
          <a:xfrm>
            <a:off x="8069560" y="2517550"/>
            <a:ext cx="2433321" cy="369332"/>
          </a:xfrm>
          <a:prstGeom prst="rect">
            <a:avLst/>
          </a:prstGeom>
          <a:noFill/>
        </p:spPr>
        <p:txBody>
          <a:bodyPr wrap="square" rtlCol="0">
            <a:spAutoFit/>
          </a:bodyPr>
          <a:lstStyle/>
          <a:p>
            <a:pPr algn="ctr"/>
            <a:r>
              <a:rPr lang="it-IT" b="1" dirty="0" smtClean="0">
                <a:latin typeface="Calibri Light" panose="020F0302020204030204" pitchFamily="34" charset="0"/>
                <a:cs typeface="Calibri Light" panose="020F0302020204030204" pitchFamily="34" charset="0"/>
              </a:rPr>
              <a:t>Marcas soportadas</a:t>
            </a:r>
            <a:endParaRPr lang="es-ES" b="1" dirty="0">
              <a:latin typeface="Calibri Light" panose="020F0302020204030204" pitchFamily="34" charset="0"/>
              <a:cs typeface="Calibri Light" panose="020F0302020204030204" pitchFamily="34" charset="0"/>
            </a:endParaRPr>
          </a:p>
        </p:txBody>
      </p:sp>
      <p:pic>
        <p:nvPicPr>
          <p:cNvPr id="3" name="Imagen 2"/>
          <p:cNvPicPr>
            <a:picLocks noChangeAspect="1"/>
          </p:cNvPicPr>
          <p:nvPr/>
        </p:nvPicPr>
        <p:blipFill>
          <a:blip r:embed="rId9"/>
          <a:stretch>
            <a:fillRect/>
          </a:stretch>
        </p:blipFill>
        <p:spPr>
          <a:xfrm>
            <a:off x="8536615" y="2150151"/>
            <a:ext cx="1670955" cy="270302"/>
          </a:xfrm>
          <a:prstGeom prst="rect">
            <a:avLst/>
          </a:prstGeom>
        </p:spPr>
      </p:pic>
    </p:spTree>
    <p:extLst>
      <p:ext uri="{BB962C8B-B14F-4D97-AF65-F5344CB8AC3E}">
        <p14:creationId xmlns:p14="http://schemas.microsoft.com/office/powerpoint/2010/main" val="2605175010"/>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Esquemático</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14</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6" name="Imagen 5" descr="C:\Users\Álvaro Graciá\AppData\Local\Microsoft\Windows\INetCache\Content.Word\esquematico1.png"/>
          <p:cNvPicPr/>
          <p:nvPr/>
        </p:nvPicPr>
        <p:blipFill>
          <a:blip r:embed="rId4">
            <a:extLst>
              <a:ext uri="{28A0092B-C50C-407E-A947-70E740481C1C}">
                <a14:useLocalDpi xmlns:a14="http://schemas.microsoft.com/office/drawing/2010/main" val="0"/>
              </a:ext>
            </a:extLst>
          </a:blip>
          <a:srcRect/>
          <a:stretch>
            <a:fillRect/>
          </a:stretch>
        </p:blipFill>
        <p:spPr bwMode="auto">
          <a:xfrm>
            <a:off x="1266636" y="1259050"/>
            <a:ext cx="4976360" cy="1266142"/>
          </a:xfrm>
          <a:prstGeom prst="rect">
            <a:avLst/>
          </a:prstGeom>
          <a:ln>
            <a:noFill/>
          </a:ln>
          <a:effectLst>
            <a:outerShdw blurRad="190500" algn="tl" rotWithShape="0">
              <a:srgbClr val="000000">
                <a:alpha val="70000"/>
              </a:srgbClr>
            </a:outerShdw>
          </a:effectLst>
        </p:spPr>
      </p:pic>
      <p:pic>
        <p:nvPicPr>
          <p:cNvPr id="1026" name="Picture 2" descr="esquematico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944" y="1259050"/>
            <a:ext cx="4746466" cy="17065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esquematico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944" y="3042493"/>
            <a:ext cx="4751159" cy="16117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esquematico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40887" y="3603827"/>
            <a:ext cx="3723271" cy="1671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esquematico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8284" y="2578079"/>
            <a:ext cx="3244710" cy="37232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esquematico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944" y="4718729"/>
            <a:ext cx="4746466" cy="15826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3316852"/>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Placa de circuito impreso</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15</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11" name="Imagen 10"/>
          <p:cNvPicPr/>
          <p:nvPr/>
        </p:nvPicPr>
        <p:blipFill>
          <a:blip r:embed="rId4" cstate="print">
            <a:extLst>
              <a:ext uri="{28A0092B-C50C-407E-A947-70E740481C1C}">
                <a14:useLocalDpi xmlns:a14="http://schemas.microsoft.com/office/drawing/2010/main" val="0"/>
              </a:ext>
            </a:extLst>
          </a:blip>
          <a:stretch>
            <a:fillRect/>
          </a:stretch>
        </p:blipFill>
        <p:spPr>
          <a:xfrm>
            <a:off x="1316551" y="1622532"/>
            <a:ext cx="5739262" cy="4046386"/>
          </a:xfrm>
          <a:prstGeom prst="rect">
            <a:avLst/>
          </a:prstGeom>
          <a:ln>
            <a:noFill/>
          </a:ln>
          <a:effectLst>
            <a:outerShdw blurRad="190500" algn="tl" rotWithShape="0">
              <a:srgbClr val="000000">
                <a:alpha val="70000"/>
              </a:srgbClr>
            </a:outerShdw>
          </a:effectLst>
        </p:spPr>
      </p:pic>
      <p:sp>
        <p:nvSpPr>
          <p:cNvPr id="3" name="Rectángulo 2"/>
          <p:cNvSpPr/>
          <p:nvPr/>
        </p:nvSpPr>
        <p:spPr>
          <a:xfrm>
            <a:off x="7224684" y="1263535"/>
            <a:ext cx="4421792" cy="4764381"/>
          </a:xfrm>
          <a:prstGeom prst="rect">
            <a:avLst/>
          </a:prstGeom>
        </p:spPr>
        <p:txBody>
          <a:bodyPr wrap="square">
            <a:spAutoFit/>
          </a:bodyPr>
          <a:lstStyle/>
          <a:p>
            <a:pPr algn="ctr">
              <a:lnSpc>
                <a:spcPct val="115000"/>
              </a:lnSpc>
              <a:spcAft>
                <a:spcPts val="800"/>
              </a:spcAft>
            </a:pPr>
            <a:r>
              <a:rPr lang="es-ES" sz="2400" b="1" dirty="0">
                <a:latin typeface="Calibri" panose="020F0502020204030204" pitchFamily="34" charset="0"/>
                <a:ea typeface="Calibri" panose="020F0502020204030204" pitchFamily="34" charset="0"/>
                <a:cs typeface="Times New Roman" panose="02020603050405020304" pitchFamily="18" charset="0"/>
              </a:rPr>
              <a:t>Distribución</a:t>
            </a:r>
            <a:r>
              <a:rPr lang="es-ES" sz="2800" b="1" dirty="0">
                <a:latin typeface="Calibri" panose="020F0502020204030204" pitchFamily="34" charset="0"/>
                <a:ea typeface="Calibri" panose="020F0502020204030204" pitchFamily="34" charset="0"/>
                <a:cs typeface="Times New Roman" panose="02020603050405020304" pitchFamily="18" charset="0"/>
              </a:rPr>
              <a:t> de componentes:</a:t>
            </a:r>
            <a:r>
              <a:rPr lang="es-ES" sz="2800" dirty="0">
                <a:latin typeface="Calibri" panose="020F0502020204030204" pitchFamily="34" charset="0"/>
                <a:ea typeface="Calibri" panose="020F0502020204030204" pitchFamily="34" charset="0"/>
                <a:cs typeface="Times New Roman" panose="02020603050405020304" pitchFamily="18" charset="0"/>
              </a:rPr>
              <a:t/>
            </a:r>
            <a:br>
              <a:rPr lang="es-ES" sz="2800" dirty="0">
                <a:latin typeface="Calibri" panose="020F0502020204030204" pitchFamily="34" charset="0"/>
                <a:ea typeface="Calibri" panose="020F0502020204030204" pitchFamily="34" charset="0"/>
                <a:cs typeface="Times New Roman" panose="02020603050405020304" pitchFamily="18" charset="0"/>
              </a:rPr>
            </a:br>
            <a:r>
              <a:rPr lang="es-ES" dirty="0">
                <a:latin typeface="Calibri" panose="020F0502020204030204" pitchFamily="34" charset="0"/>
                <a:ea typeface="Calibri" panose="020F0502020204030204" pitchFamily="34" charset="0"/>
                <a:cs typeface="Times New Roman" panose="02020603050405020304" pitchFamily="18" charset="0"/>
              </a:rPr>
              <a:t>(De izquierda a derecha y de arriba a abajo</a:t>
            </a:r>
            <a:r>
              <a:rPr lang="es-ES" dirty="0" smtClean="0">
                <a:latin typeface="Calibri" panose="020F0502020204030204" pitchFamily="34" charset="0"/>
                <a:ea typeface="Calibri" panose="020F0502020204030204" pitchFamily="34" charset="0"/>
                <a:cs typeface="Times New Roman" panose="02020603050405020304" pitchFamily="18" charset="0"/>
              </a:rPr>
              <a:t>)</a:t>
            </a:r>
            <a:r>
              <a:rPr lang="es-ES" dirty="0">
                <a:latin typeface="Calibri" panose="020F0502020204030204" pitchFamily="34" charset="0"/>
                <a:ea typeface="Calibri" panose="020F0502020204030204" pitchFamily="34" charset="0"/>
                <a:cs typeface="Times New Roman" panose="02020603050405020304" pitchFamily="18" charset="0"/>
              </a:rPr>
              <a:t> </a:t>
            </a:r>
            <a:endParaRPr lang="es-ES" dirty="0" smtClean="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endParaRPr lang="es-ES" u="sng"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s-ES" sz="2000" b="1" dirty="0" smtClean="0">
                <a:latin typeface="Calibri" panose="020F0502020204030204" pitchFamily="34" charset="0"/>
                <a:ea typeface="Calibri" panose="020F0502020204030204" pitchFamily="34" charset="0"/>
                <a:cs typeface="Times New Roman" panose="02020603050405020304" pitchFamily="18" charset="0"/>
              </a:rPr>
              <a:t>Amarillo</a:t>
            </a:r>
            <a:r>
              <a:rPr lang="es-ES" sz="2000" b="1" dirty="0">
                <a:latin typeface="Calibri" panose="020F0502020204030204" pitchFamily="34" charset="0"/>
                <a:ea typeface="Calibri" panose="020F0502020204030204" pitchFamily="34" charset="0"/>
                <a:cs typeface="Times New Roman" panose="02020603050405020304" pitchFamily="18" charset="0"/>
              </a:rPr>
              <a:t>:</a:t>
            </a:r>
            <a:r>
              <a:rPr lang="es-ES" sz="2000" dirty="0">
                <a:latin typeface="Calibri" panose="020F0502020204030204" pitchFamily="34" charset="0"/>
                <a:ea typeface="Calibri" panose="020F0502020204030204" pitchFamily="34" charset="0"/>
                <a:cs typeface="Times New Roman" panose="02020603050405020304" pitchFamily="18" charset="0"/>
              </a:rPr>
              <a:t> </a:t>
            </a:r>
            <a:r>
              <a:rPr lang="es-ES" dirty="0">
                <a:latin typeface="Calibri" panose="020F0502020204030204" pitchFamily="34" charset="0"/>
                <a:ea typeface="Calibri" panose="020F0502020204030204" pitchFamily="34" charset="0"/>
                <a:cs typeface="Times New Roman" panose="02020603050405020304" pitchFamily="18" charset="0"/>
              </a:rPr>
              <a:t>Bluetooth HC-05/HC-06.</a:t>
            </a:r>
          </a:p>
          <a:p>
            <a:pPr marL="342900" lvl="0" indent="-342900">
              <a:lnSpc>
                <a:spcPct val="150000"/>
              </a:lnSpc>
              <a:buFont typeface="Symbol" panose="05050102010706020507" pitchFamily="18" charset="2"/>
              <a:buChar char=""/>
            </a:pPr>
            <a:r>
              <a:rPr lang="es-ES" sz="2000" b="1" dirty="0">
                <a:latin typeface="Calibri" panose="020F0502020204030204" pitchFamily="34" charset="0"/>
                <a:ea typeface="Calibri" panose="020F0502020204030204" pitchFamily="34" charset="0"/>
                <a:cs typeface="Times New Roman" panose="02020603050405020304" pitchFamily="18" charset="0"/>
              </a:rPr>
              <a:t>Azul oscuro:</a:t>
            </a:r>
            <a:r>
              <a:rPr lang="es-ES" sz="2000" dirty="0">
                <a:latin typeface="Calibri" panose="020F0502020204030204" pitchFamily="34" charset="0"/>
                <a:ea typeface="Calibri" panose="020F0502020204030204" pitchFamily="34" charset="0"/>
                <a:cs typeface="Times New Roman" panose="02020603050405020304" pitchFamily="18" charset="0"/>
              </a:rPr>
              <a:t> </a:t>
            </a:r>
            <a:r>
              <a:rPr lang="es-ES" dirty="0">
                <a:latin typeface="Calibri" panose="020F0502020204030204" pitchFamily="34" charset="0"/>
                <a:ea typeface="Calibri" panose="020F0502020204030204" pitchFamily="34" charset="0"/>
                <a:cs typeface="Times New Roman" panose="02020603050405020304" pitchFamily="18" charset="0"/>
              </a:rPr>
              <a:t>Arduino Nano V3.</a:t>
            </a:r>
          </a:p>
          <a:p>
            <a:pPr marL="342900" lvl="0" indent="-342900">
              <a:lnSpc>
                <a:spcPct val="150000"/>
              </a:lnSpc>
              <a:buFont typeface="Symbol" panose="05050102010706020507" pitchFamily="18" charset="2"/>
              <a:buChar char=""/>
            </a:pPr>
            <a:r>
              <a:rPr lang="es-ES" sz="2000" b="1" dirty="0">
                <a:latin typeface="Calibri" panose="020F0502020204030204" pitchFamily="34" charset="0"/>
                <a:ea typeface="Calibri" panose="020F0502020204030204" pitchFamily="34" charset="0"/>
                <a:cs typeface="Times New Roman" panose="02020603050405020304" pitchFamily="18" charset="0"/>
              </a:rPr>
              <a:t>Salmón:</a:t>
            </a:r>
            <a:r>
              <a:rPr lang="es-ES" sz="2000" dirty="0">
                <a:latin typeface="Calibri" panose="020F0502020204030204" pitchFamily="34" charset="0"/>
                <a:ea typeface="Calibri" panose="020F0502020204030204" pitchFamily="34" charset="0"/>
                <a:cs typeface="Times New Roman" panose="02020603050405020304" pitchFamily="18" charset="0"/>
              </a:rPr>
              <a:t> </a:t>
            </a:r>
            <a:r>
              <a:rPr lang="es-ES" dirty="0">
                <a:latin typeface="Calibri" panose="020F0502020204030204" pitchFamily="34" charset="0"/>
                <a:ea typeface="Calibri" panose="020F0502020204030204" pitchFamily="34" charset="0"/>
                <a:cs typeface="Times New Roman" panose="02020603050405020304" pitchFamily="18" charset="0"/>
              </a:rPr>
              <a:t>Modem GSM SIM800L.</a:t>
            </a:r>
          </a:p>
          <a:p>
            <a:pPr marL="342900" lvl="0" indent="-342900">
              <a:lnSpc>
                <a:spcPct val="150000"/>
              </a:lnSpc>
              <a:buFont typeface="Symbol" panose="05050102010706020507" pitchFamily="18" charset="2"/>
              <a:buChar char=""/>
            </a:pPr>
            <a:r>
              <a:rPr lang="es-ES" sz="2000" b="1" dirty="0">
                <a:latin typeface="Calibri" panose="020F0502020204030204" pitchFamily="34" charset="0"/>
                <a:ea typeface="Calibri" panose="020F0502020204030204" pitchFamily="34" charset="0"/>
                <a:cs typeface="Times New Roman" panose="02020603050405020304" pitchFamily="18" charset="0"/>
              </a:rPr>
              <a:t>Verde:</a:t>
            </a:r>
            <a:r>
              <a:rPr lang="es-ES" sz="2000" dirty="0">
                <a:latin typeface="Calibri" panose="020F0502020204030204" pitchFamily="34" charset="0"/>
                <a:ea typeface="Calibri" panose="020F0502020204030204" pitchFamily="34" charset="0"/>
                <a:cs typeface="Times New Roman" panose="02020603050405020304" pitchFamily="18" charset="0"/>
              </a:rPr>
              <a:t> </a:t>
            </a:r>
            <a:r>
              <a:rPr lang="es-ES" dirty="0">
                <a:latin typeface="Calibri" panose="020F0502020204030204" pitchFamily="34" charset="0"/>
                <a:ea typeface="Calibri" panose="020F0502020204030204" pitchFamily="34" charset="0"/>
                <a:cs typeface="Times New Roman" panose="02020603050405020304" pitchFamily="18" charset="0"/>
              </a:rPr>
              <a:t>GPS </a:t>
            </a:r>
            <a:r>
              <a:rPr lang="es-ES" i="1" dirty="0">
                <a:latin typeface="Calibri" panose="020F0502020204030204" pitchFamily="34" charset="0"/>
                <a:ea typeface="Calibri" panose="020F0502020204030204" pitchFamily="34" charset="0"/>
                <a:cs typeface="Times New Roman" panose="02020603050405020304" pitchFamily="18" charset="0"/>
              </a:rPr>
              <a:t>GY-NEO6MV2.</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s-ES" sz="2000" b="1" i="1" dirty="0">
                <a:latin typeface="Calibri" panose="020F0502020204030204" pitchFamily="34" charset="0"/>
                <a:ea typeface="Calibri" panose="020F0502020204030204" pitchFamily="34" charset="0"/>
                <a:cs typeface="Times New Roman" panose="02020603050405020304" pitchFamily="18" charset="0"/>
              </a:rPr>
              <a:t>Fucsia:  </a:t>
            </a:r>
            <a:r>
              <a:rPr lang="es-ES" i="1" dirty="0">
                <a:latin typeface="Calibri" panose="020F0502020204030204" pitchFamily="34" charset="0"/>
                <a:ea typeface="Calibri" panose="020F0502020204030204" pitchFamily="34" charset="0"/>
                <a:cs typeface="Times New Roman" panose="02020603050405020304" pitchFamily="18" charset="0"/>
              </a:rPr>
              <a:t>CAN MCP2515.</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s-ES" sz="2000" b="1" i="1" dirty="0">
                <a:latin typeface="Calibri" panose="020F0502020204030204" pitchFamily="34" charset="0"/>
                <a:ea typeface="Calibri" panose="020F0502020204030204" pitchFamily="34" charset="0"/>
                <a:cs typeface="Times New Roman" panose="02020603050405020304" pitchFamily="18" charset="0"/>
              </a:rPr>
              <a:t>Marrón: </a:t>
            </a:r>
            <a:r>
              <a:rPr lang="es-ES" i="1" dirty="0">
                <a:latin typeface="Calibri" panose="020F0502020204030204" pitchFamily="34" charset="0"/>
                <a:ea typeface="Calibri" panose="020F0502020204030204" pitchFamily="34" charset="0"/>
                <a:cs typeface="Times New Roman" panose="02020603050405020304" pitchFamily="18" charset="0"/>
              </a:rPr>
              <a:t>Optoacoplador </a:t>
            </a:r>
            <a:r>
              <a:rPr lang="es-ES" i="1" dirty="0" smtClean="0">
                <a:latin typeface="Calibri" panose="020F0502020204030204" pitchFamily="34" charset="0"/>
                <a:ea typeface="Calibri" panose="020F0502020204030204" pitchFamily="34" charset="0"/>
                <a:cs typeface="Times New Roman" panose="02020603050405020304" pitchFamily="18" charset="0"/>
              </a:rPr>
              <a:t>PC817.</a:t>
            </a:r>
          </a:p>
          <a:p>
            <a:pPr marL="342900" lvl="0" indent="-342900">
              <a:lnSpc>
                <a:spcPct val="150000"/>
              </a:lnSpc>
              <a:spcAft>
                <a:spcPts val="800"/>
              </a:spcAft>
              <a:buFont typeface="Symbol" panose="05050102010706020507" pitchFamily="18" charset="2"/>
              <a:buChar char=""/>
            </a:pPr>
            <a:r>
              <a:rPr lang="es-ES" sz="2000" b="1" i="1" dirty="0" smtClean="0">
                <a:latin typeface="Calibri" panose="020F0502020204030204" pitchFamily="34" charset="0"/>
                <a:ea typeface="Calibri" panose="020F0502020204030204" pitchFamily="34" charset="0"/>
                <a:cs typeface="Times New Roman" panose="02020603050405020304" pitchFamily="18" charset="0"/>
              </a:rPr>
              <a:t>Aguamarina: </a:t>
            </a:r>
            <a:r>
              <a:rPr lang="es-ES" dirty="0" smtClean="0">
                <a:latin typeface="Calibri" panose="020F0502020204030204" pitchFamily="34" charset="0"/>
                <a:ea typeface="Calibri" panose="020F0502020204030204" pitchFamily="34" charset="0"/>
                <a:cs typeface="Times New Roman" panose="02020603050405020304" pitchFamily="18" charset="0"/>
              </a:rPr>
              <a:t>Potenciómetro MCP4131.</a:t>
            </a:r>
            <a:endParaRPr lang="es-ES" sz="2000" dirty="0"/>
          </a:p>
        </p:txBody>
      </p:sp>
      <p:cxnSp>
        <p:nvCxnSpPr>
          <p:cNvPr id="8" name="Conector recto 7"/>
          <p:cNvCxnSpPr/>
          <p:nvPr/>
        </p:nvCxnSpPr>
        <p:spPr>
          <a:xfrm>
            <a:off x="7216362" y="2311686"/>
            <a:ext cx="443843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4" name="Imagen 3"/>
          <p:cNvPicPr>
            <a:picLocks noChangeAspect="1"/>
          </p:cNvPicPr>
          <p:nvPr/>
        </p:nvPicPr>
        <p:blipFill>
          <a:blip r:embed="rId5"/>
          <a:stretch>
            <a:fillRect/>
          </a:stretch>
        </p:blipFill>
        <p:spPr>
          <a:xfrm>
            <a:off x="8590790" y="473267"/>
            <a:ext cx="1689579" cy="669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28045647"/>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Placa de circuito impreso</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16</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9" name="Imagen 8"/>
          <p:cNvPicPr/>
          <p:nvPr/>
        </p:nvPicPr>
        <p:blipFill>
          <a:blip r:embed="rId4" cstate="print">
            <a:extLst>
              <a:ext uri="{28A0092B-C50C-407E-A947-70E740481C1C}">
                <a14:useLocalDpi xmlns:a14="http://schemas.microsoft.com/office/drawing/2010/main" val="0"/>
              </a:ext>
            </a:extLst>
          </a:blip>
          <a:stretch>
            <a:fillRect/>
          </a:stretch>
        </p:blipFill>
        <p:spPr>
          <a:xfrm>
            <a:off x="1202077" y="1805452"/>
            <a:ext cx="4764904" cy="3863896"/>
          </a:xfrm>
          <a:prstGeom prst="rect">
            <a:avLst/>
          </a:prstGeom>
          <a:ln>
            <a:noFill/>
          </a:ln>
          <a:effectLst>
            <a:outerShdw blurRad="190500" algn="tl" rotWithShape="0">
              <a:srgbClr val="000000">
                <a:alpha val="70000"/>
              </a:srgbClr>
            </a:outerShdw>
          </a:effectLst>
        </p:spPr>
      </p:pic>
      <p:pic>
        <p:nvPicPr>
          <p:cNvPr id="10" name="Imagen 9"/>
          <p:cNvPicPr/>
          <p:nvPr/>
        </p:nvPicPr>
        <p:blipFill>
          <a:blip r:embed="rId5" cstate="print">
            <a:extLst>
              <a:ext uri="{28A0092B-C50C-407E-A947-70E740481C1C}">
                <a14:useLocalDpi xmlns:a14="http://schemas.microsoft.com/office/drawing/2010/main" val="0"/>
              </a:ext>
            </a:extLst>
          </a:blip>
          <a:stretch>
            <a:fillRect/>
          </a:stretch>
        </p:blipFill>
        <p:spPr>
          <a:xfrm>
            <a:off x="6201564" y="1805452"/>
            <a:ext cx="4845846" cy="3837271"/>
          </a:xfrm>
          <a:prstGeom prst="rect">
            <a:avLst/>
          </a:prstGeom>
          <a:ln>
            <a:noFill/>
          </a:ln>
          <a:effectLst>
            <a:outerShdw blurRad="190500" algn="tl" rotWithShape="0">
              <a:srgbClr val="000000">
                <a:alpha val="70000"/>
              </a:srgbClr>
            </a:outerShdw>
          </a:effectLst>
        </p:spPr>
      </p:pic>
      <p:pic>
        <p:nvPicPr>
          <p:cNvPr id="6" name="Imagen 5"/>
          <p:cNvPicPr>
            <a:picLocks noChangeAspect="1"/>
          </p:cNvPicPr>
          <p:nvPr/>
        </p:nvPicPr>
        <p:blipFill>
          <a:blip r:embed="rId6"/>
          <a:stretch>
            <a:fillRect/>
          </a:stretch>
        </p:blipFill>
        <p:spPr>
          <a:xfrm>
            <a:off x="8140146" y="504277"/>
            <a:ext cx="1990661" cy="7592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4181505"/>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Mecanizado</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17</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8" name="Imagen 7"/>
          <p:cNvPicPr/>
          <p:nvPr/>
        </p:nvPicPr>
        <p:blipFill>
          <a:blip r:embed="rId4" cstate="print">
            <a:extLst>
              <a:ext uri="{28A0092B-C50C-407E-A947-70E740481C1C}">
                <a14:useLocalDpi xmlns:a14="http://schemas.microsoft.com/office/drawing/2010/main" val="0"/>
              </a:ext>
            </a:extLst>
          </a:blip>
          <a:stretch>
            <a:fillRect/>
          </a:stretch>
        </p:blipFill>
        <p:spPr>
          <a:xfrm>
            <a:off x="1316551" y="1931020"/>
            <a:ext cx="4253868" cy="3168010"/>
          </a:xfrm>
          <a:prstGeom prst="rect">
            <a:avLst/>
          </a:prstGeom>
          <a:ln>
            <a:noFill/>
          </a:ln>
          <a:effectLst>
            <a:outerShdw blurRad="190500" algn="tl" rotWithShape="0">
              <a:srgbClr val="000000">
                <a:alpha val="70000"/>
              </a:srgbClr>
            </a:outerShdw>
          </a:effectLst>
        </p:spPr>
      </p:pic>
      <p:pic>
        <p:nvPicPr>
          <p:cNvPr id="11" name="Imagen 10"/>
          <p:cNvPicPr/>
          <p:nvPr/>
        </p:nvPicPr>
        <p:blipFill>
          <a:blip r:embed="rId5" cstate="print">
            <a:extLst>
              <a:ext uri="{28A0092B-C50C-407E-A947-70E740481C1C}">
                <a14:useLocalDpi xmlns:a14="http://schemas.microsoft.com/office/drawing/2010/main" val="0"/>
              </a:ext>
            </a:extLst>
          </a:blip>
          <a:stretch>
            <a:fillRect/>
          </a:stretch>
        </p:blipFill>
        <p:spPr>
          <a:xfrm>
            <a:off x="6103771" y="1931020"/>
            <a:ext cx="4943639" cy="3168010"/>
          </a:xfrm>
          <a:prstGeom prst="rect">
            <a:avLst/>
          </a:prstGeom>
          <a:ln>
            <a:noFill/>
          </a:ln>
          <a:effectLst>
            <a:outerShdw blurRad="190500" algn="tl" rotWithShape="0">
              <a:srgbClr val="000000">
                <a:alpha val="70000"/>
              </a:srgbClr>
            </a:outerShdw>
          </a:effectLst>
        </p:spPr>
      </p:pic>
      <p:pic>
        <p:nvPicPr>
          <p:cNvPr id="3" name="Imagen 2"/>
          <p:cNvPicPr>
            <a:picLocks noChangeAspect="1"/>
          </p:cNvPicPr>
          <p:nvPr/>
        </p:nvPicPr>
        <p:blipFill>
          <a:blip r:embed="rId6"/>
          <a:stretch>
            <a:fillRect/>
          </a:stretch>
        </p:blipFill>
        <p:spPr>
          <a:xfrm>
            <a:off x="8104724" y="496662"/>
            <a:ext cx="939149" cy="939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908800"/>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Ensamblado completo</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18</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9" name="Google Shape;142;p14"/>
          <p:cNvPicPr/>
          <p:nvPr/>
        </p:nvPicPr>
        <p:blipFill>
          <a:blip r:embed="rId4" cstate="print">
            <a:alphaModFix/>
            <a:extLst>
              <a:ext uri="{28A0092B-C50C-407E-A947-70E740481C1C}">
                <a14:useLocalDpi xmlns:a14="http://schemas.microsoft.com/office/drawing/2010/main" val="0"/>
              </a:ext>
            </a:extLst>
          </a:blip>
          <a:stretch>
            <a:fillRect/>
          </a:stretch>
        </p:blipFill>
        <p:spPr>
          <a:xfrm>
            <a:off x="3306930" y="1263535"/>
            <a:ext cx="5735444" cy="51641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91500056"/>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Diseño e implementación </a:t>
            </a:r>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software</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19</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1026" name="Picture 2" descr="Resultado de imagen de software">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551" y="3340413"/>
            <a:ext cx="2967501" cy="17663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Resultado de imagen de close up hand smartphone">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8715" y="3340414"/>
            <a:ext cx="3135306" cy="17663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2" name="Picture 8" descr="Resultado de imagen de server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5737" y="2852286"/>
            <a:ext cx="2704526" cy="27045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9"/>
          <a:stretch>
            <a:fillRect/>
          </a:stretch>
        </p:blipFill>
        <p:spPr>
          <a:xfrm>
            <a:off x="9841356" y="5138758"/>
            <a:ext cx="958432" cy="958432"/>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a:blip r:embed="rId10"/>
          <a:stretch>
            <a:fillRect/>
          </a:stretch>
        </p:blipFill>
        <p:spPr>
          <a:xfrm>
            <a:off x="8247662" y="5450763"/>
            <a:ext cx="1651999" cy="704853"/>
          </a:xfrm>
          <a:prstGeom prst="rect">
            <a:avLst/>
          </a:prstGeom>
          <a:ln>
            <a:noFill/>
          </a:ln>
          <a:effectLst>
            <a:outerShdw blurRad="190500" algn="tl" rotWithShape="0">
              <a:srgbClr val="000000">
                <a:alpha val="70000"/>
              </a:srgbClr>
            </a:outerShdw>
          </a:effectLst>
        </p:spPr>
      </p:pic>
      <p:sp>
        <p:nvSpPr>
          <p:cNvPr id="18" name="CuadroTexto 17"/>
          <p:cNvSpPr txBox="1"/>
          <p:nvPr/>
        </p:nvSpPr>
        <p:spPr>
          <a:xfrm>
            <a:off x="1171168" y="1886651"/>
            <a:ext cx="3258274" cy="954107"/>
          </a:xfrm>
          <a:prstGeom prst="rect">
            <a:avLst/>
          </a:prstGeom>
          <a:noFill/>
        </p:spPr>
        <p:txBody>
          <a:bodyPr wrap="square" rtlCol="0">
            <a:spAutoFit/>
          </a:bodyPr>
          <a:lstStyle/>
          <a:p>
            <a:pPr algn="ctr"/>
            <a:r>
              <a:rPr lang="es-ES" sz="2800" b="1" dirty="0" smtClean="0">
                <a:latin typeface="Calibri Light" panose="020F0302020204030204" pitchFamily="34" charset="0"/>
                <a:cs typeface="Calibri Light" panose="020F0302020204030204" pitchFamily="34" charset="0"/>
              </a:rPr>
              <a:t>Software del microcontrolador</a:t>
            </a:r>
            <a:endParaRPr lang="es-ES" sz="2800" b="1" dirty="0">
              <a:latin typeface="Calibri Light" panose="020F0302020204030204" pitchFamily="34" charset="0"/>
              <a:cs typeface="Calibri Light" panose="020F0302020204030204" pitchFamily="34" charset="0"/>
            </a:endParaRPr>
          </a:p>
        </p:txBody>
      </p:sp>
      <p:sp>
        <p:nvSpPr>
          <p:cNvPr id="19" name="CuadroTexto 18"/>
          <p:cNvSpPr txBox="1"/>
          <p:nvPr/>
        </p:nvSpPr>
        <p:spPr>
          <a:xfrm>
            <a:off x="4626932" y="1732763"/>
            <a:ext cx="3318880" cy="1384995"/>
          </a:xfrm>
          <a:prstGeom prst="rect">
            <a:avLst/>
          </a:prstGeom>
          <a:noFill/>
        </p:spPr>
        <p:txBody>
          <a:bodyPr wrap="square" rtlCol="0">
            <a:spAutoFit/>
          </a:bodyPr>
          <a:lstStyle/>
          <a:p>
            <a:pPr algn="ctr"/>
            <a:r>
              <a:rPr lang="es-ES" sz="2800" b="1" dirty="0" smtClean="0">
                <a:latin typeface="Calibri Light" panose="020F0302020204030204" pitchFamily="34" charset="0"/>
                <a:cs typeface="Calibri Light" panose="020F0302020204030204" pitchFamily="34" charset="0"/>
              </a:rPr>
              <a:t>Software de control para </a:t>
            </a:r>
            <a:r>
              <a:rPr lang="es-ES" sz="2800" b="1" i="1" dirty="0" smtClean="0">
                <a:latin typeface="Calibri Light" panose="020F0302020204030204" pitchFamily="34" charset="0"/>
                <a:cs typeface="Calibri Light" panose="020F0302020204030204" pitchFamily="34" charset="0"/>
              </a:rPr>
              <a:t>smartphones</a:t>
            </a:r>
            <a:r>
              <a:rPr lang="es-ES" sz="2800" b="1" dirty="0" smtClean="0">
                <a:latin typeface="Calibri Light" panose="020F0302020204030204" pitchFamily="34" charset="0"/>
                <a:cs typeface="Calibri Light" panose="020F0302020204030204" pitchFamily="34" charset="0"/>
              </a:rPr>
              <a:t> y </a:t>
            </a:r>
            <a:r>
              <a:rPr lang="es-ES" sz="2800" b="1" i="1" dirty="0" smtClean="0">
                <a:latin typeface="Calibri Light" panose="020F0302020204030204" pitchFamily="34" charset="0"/>
                <a:cs typeface="Calibri Light" panose="020F0302020204030204" pitchFamily="34" charset="0"/>
              </a:rPr>
              <a:t>tablets</a:t>
            </a:r>
            <a:endParaRPr lang="es-ES" sz="2800" b="1" i="1" dirty="0">
              <a:latin typeface="Calibri Light" panose="020F0302020204030204" pitchFamily="34" charset="0"/>
              <a:cs typeface="Calibri Light" panose="020F0302020204030204" pitchFamily="34" charset="0"/>
            </a:endParaRPr>
          </a:p>
        </p:txBody>
      </p:sp>
      <p:sp>
        <p:nvSpPr>
          <p:cNvPr id="20" name="CuadroTexto 19"/>
          <p:cNvSpPr txBox="1"/>
          <p:nvPr/>
        </p:nvSpPr>
        <p:spPr>
          <a:xfrm>
            <a:off x="8015921" y="1846903"/>
            <a:ext cx="3031489" cy="954107"/>
          </a:xfrm>
          <a:prstGeom prst="rect">
            <a:avLst/>
          </a:prstGeom>
          <a:noFill/>
        </p:spPr>
        <p:txBody>
          <a:bodyPr wrap="square" rtlCol="0">
            <a:spAutoFit/>
          </a:bodyPr>
          <a:lstStyle/>
          <a:p>
            <a:pPr algn="ctr"/>
            <a:r>
              <a:rPr lang="es-ES" sz="2800" b="1" dirty="0" smtClean="0">
                <a:latin typeface="Calibri Light" panose="020F0302020204030204" pitchFamily="34" charset="0"/>
                <a:cs typeface="Calibri Light" panose="020F0302020204030204" pitchFamily="34" charset="0"/>
              </a:rPr>
              <a:t>Plataforma de seguimiento</a:t>
            </a:r>
            <a:endParaRPr lang="es-ES" sz="28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1429331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73829" y="2249486"/>
            <a:ext cx="8173582" cy="3544823"/>
          </a:xfrm>
        </p:spPr>
        <p:txBody>
          <a:bodyPr/>
          <a:lstStyle/>
          <a:p>
            <a:pPr marL="0" indent="0" algn="just">
              <a:buNone/>
            </a:pPr>
            <a:r>
              <a:rPr lang="es-ES" sz="2800" dirty="0">
                <a:latin typeface="Calibri Light" panose="020F0302020204030204" pitchFamily="34" charset="0"/>
                <a:cs typeface="Calibri Light" panose="020F0302020204030204" pitchFamily="34" charset="0"/>
              </a:rPr>
              <a:t>Esta obra está bajo una licencia de Creative </a:t>
            </a:r>
            <a:r>
              <a:rPr lang="es-ES" sz="2800" dirty="0" smtClean="0">
                <a:latin typeface="Calibri Light" panose="020F0302020204030204" pitchFamily="34" charset="0"/>
                <a:cs typeface="Calibri Light" panose="020F0302020204030204" pitchFamily="34" charset="0"/>
              </a:rPr>
              <a:t>Commons</a:t>
            </a:r>
            <a:r>
              <a:rPr lang="es-ES" sz="2800" dirty="0">
                <a:latin typeface="Calibri Light" panose="020F0302020204030204" pitchFamily="34" charset="0"/>
                <a:cs typeface="Calibri Light" panose="020F0302020204030204" pitchFamily="34" charset="0"/>
              </a:rPr>
              <a:t/>
            </a:r>
            <a:br>
              <a:rPr lang="es-ES" sz="2800" dirty="0">
                <a:latin typeface="Calibri Light" panose="020F0302020204030204" pitchFamily="34" charset="0"/>
                <a:cs typeface="Calibri Light" panose="020F0302020204030204" pitchFamily="34" charset="0"/>
              </a:rPr>
            </a:br>
            <a:r>
              <a:rPr lang="es-ES" sz="2800" dirty="0" smtClean="0">
                <a:latin typeface="Calibri Light" panose="020F0302020204030204" pitchFamily="34" charset="0"/>
                <a:cs typeface="Calibri Light" panose="020F0302020204030204" pitchFamily="34" charset="0"/>
              </a:rPr>
              <a:t>Reconocimiento </a:t>
            </a:r>
            <a:r>
              <a:rPr lang="es-ES" sz="2800" dirty="0">
                <a:latin typeface="Calibri Light" panose="020F0302020204030204" pitchFamily="34" charset="0"/>
                <a:cs typeface="Calibri Light" panose="020F0302020204030204" pitchFamily="34" charset="0"/>
              </a:rPr>
              <a:t>– No Comercial – Compartir Igual  4.0 Internacional </a:t>
            </a:r>
          </a:p>
          <a:p>
            <a:endParaRPr lang="es-ES" dirty="0"/>
          </a:p>
        </p:txBody>
      </p:sp>
      <p:sp>
        <p:nvSpPr>
          <p:cNvPr id="4" name="Rectángulo 3"/>
          <p:cNvSpPr/>
          <p:nvPr/>
        </p:nvSpPr>
        <p:spPr>
          <a:xfrm>
            <a:off x="1283899" y="4911796"/>
            <a:ext cx="9763511" cy="1138773"/>
          </a:xfrm>
          <a:prstGeom prst="rect">
            <a:avLst/>
          </a:prstGeom>
          <a:solidFill>
            <a:schemeClr val="bg2"/>
          </a:solidFill>
        </p:spPr>
        <p:txBody>
          <a:bodyPr wrap="square" anchor="ctr">
            <a:spAutoFit/>
          </a:bodyPr>
          <a:lstStyle/>
          <a:p>
            <a:pPr algn="ctr"/>
            <a:endParaRPr lang="es-ES" sz="2000" dirty="0" smtClean="0">
              <a:latin typeface="Calibri Light" panose="020F0302020204030204" pitchFamily="34" charset="0"/>
              <a:ea typeface="Calibri" panose="020F0502020204030204" pitchFamily="34" charset="0"/>
              <a:cs typeface="Calibri Light" panose="020F0302020204030204" pitchFamily="34" charset="0"/>
            </a:endParaRPr>
          </a:p>
          <a:p>
            <a:pPr algn="ctr"/>
            <a:r>
              <a:rPr lang="es-ES" sz="2800" b="1" dirty="0" smtClean="0">
                <a:latin typeface="Calibri Light" panose="020F0302020204030204" pitchFamily="34" charset="0"/>
                <a:ea typeface="Calibri" panose="020F0502020204030204" pitchFamily="34" charset="0"/>
                <a:cs typeface="Calibri Light" panose="020F0302020204030204" pitchFamily="34" charset="0"/>
              </a:rPr>
              <a:t>GitHub del proyecto</a:t>
            </a:r>
            <a:r>
              <a:rPr lang="es-ES" sz="2000" dirty="0" smtClean="0">
                <a:latin typeface="Calibri Light" panose="020F0302020204030204" pitchFamily="34" charset="0"/>
                <a:ea typeface="Calibri" panose="020F0502020204030204" pitchFamily="34" charset="0"/>
                <a:cs typeface="Calibri Light" panose="020F0302020204030204" pitchFamily="34" charset="0"/>
              </a:rPr>
              <a:t>		 </a:t>
            </a:r>
            <a:r>
              <a:rPr lang="es-ES" sz="2000" dirty="0" smtClean="0">
                <a:latin typeface="Calibri Light" panose="020F0302020204030204" pitchFamily="34" charset="0"/>
                <a:ea typeface="Calibri" panose="020F0502020204030204" pitchFamily="34" charset="0"/>
                <a:cs typeface="Calibri Light" panose="020F0302020204030204" pitchFamily="34" charset="0"/>
                <a:hlinkClick r:id="rId3"/>
              </a:rPr>
              <a:t>https://github.com/Xenogears/GenericCarController</a:t>
            </a:r>
            <a:endParaRPr lang="es-ES" sz="2000" dirty="0" smtClean="0">
              <a:latin typeface="Calibri Light" panose="020F0302020204030204" pitchFamily="34" charset="0"/>
              <a:ea typeface="Calibri" panose="020F0502020204030204" pitchFamily="34" charset="0"/>
              <a:cs typeface="Calibri Light" panose="020F0302020204030204" pitchFamily="34" charset="0"/>
            </a:endParaRPr>
          </a:p>
          <a:p>
            <a:pPr algn="ctr"/>
            <a:endParaRPr lang="es-ES" sz="2000" dirty="0">
              <a:solidFill>
                <a:schemeClr val="bg1">
                  <a:lumMod val="85000"/>
                  <a:lumOff val="15000"/>
                </a:schemeClr>
              </a:solidFill>
              <a:latin typeface="Calibri Light" panose="020F0302020204030204" pitchFamily="34" charset="0"/>
              <a:cs typeface="Calibri Light" panose="020F0302020204030204" pitchFamily="34" charset="0"/>
            </a:endParaRPr>
          </a:p>
        </p:txBody>
      </p:sp>
      <p:pic>
        <p:nvPicPr>
          <p:cNvPr id="5" name="Imagen 4" descr="Licencia de Creative Common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3899" y="2793663"/>
            <a:ext cx="1399013" cy="486132"/>
          </a:xfrm>
          <a:prstGeom prst="roundRect">
            <a:avLst>
              <a:gd name="adj" fmla="val 8594"/>
            </a:avLst>
          </a:prstGeom>
          <a:solidFill>
            <a:schemeClr val="tx1">
              <a:lumMod val="95000"/>
            </a:schemeClr>
          </a:solidFill>
          <a:ln>
            <a:noFill/>
          </a:ln>
          <a:effectLst>
            <a:reflection blurRad="12700" stA="38000" endPos="28000" dist="5000" dir="5400000" sy="-100000" algn="bl" rotWithShape="0"/>
          </a:effectLst>
        </p:spPr>
      </p:pic>
      <p:pic>
        <p:nvPicPr>
          <p:cNvPr id="9" name="Imagen 8"/>
          <p:cNvPicPr>
            <a:picLocks noChangeAspect="1"/>
          </p:cNvPicPr>
          <p:nvPr/>
        </p:nvPicPr>
        <p:blipFill>
          <a:blip r:embed="rId5"/>
          <a:stretch>
            <a:fillRect/>
          </a:stretch>
        </p:blipFill>
        <p:spPr>
          <a:xfrm>
            <a:off x="4186105" y="149290"/>
            <a:ext cx="3959098" cy="2249487"/>
          </a:xfrm>
          <a:prstGeom prst="rect">
            <a:avLst/>
          </a:prstGeom>
        </p:spPr>
      </p:pic>
      <p:sp>
        <p:nvSpPr>
          <p:cNvPr id="8" name="Marcador de número de diapositiva 7"/>
          <p:cNvSpPr>
            <a:spLocks noGrp="1"/>
          </p:cNvSpPr>
          <p:nvPr>
            <p:ph type="sldNum" sz="quarter" idx="12"/>
          </p:nvPr>
        </p:nvSpPr>
        <p:spPr/>
        <p:txBody>
          <a:bodyPr/>
          <a:lstStyle/>
          <a:p>
            <a:fld id="{6D22F896-40B5-4ADD-8801-0D06FADFA095}" type="slidenum">
              <a:rPr lang="en-US" smtClean="0"/>
              <a:t>2</a:t>
            </a:fld>
            <a:endParaRPr lang="en-US" dirty="0"/>
          </a:p>
        </p:txBody>
      </p:sp>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7590379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9181601" y="2612973"/>
            <a:ext cx="2222523" cy="1994407"/>
          </a:xfrm>
          <a:prstGeom prst="roundRect">
            <a:avLst>
              <a:gd name="adj" fmla="val 10019"/>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sp>
        <p:nvSpPr>
          <p:cNvPr id="25" name="Rectángulo redondeado 24"/>
          <p:cNvSpPr/>
          <p:nvPr/>
        </p:nvSpPr>
        <p:spPr>
          <a:xfrm>
            <a:off x="5860341" y="1484960"/>
            <a:ext cx="2284084" cy="4799784"/>
          </a:xfrm>
          <a:prstGeom prst="roundRect">
            <a:avLst>
              <a:gd name="adj" fmla="val 10019"/>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sp>
        <p:nvSpPr>
          <p:cNvPr id="21" name="Rectángulo redondeado 20"/>
          <p:cNvSpPr/>
          <p:nvPr/>
        </p:nvSpPr>
        <p:spPr>
          <a:xfrm>
            <a:off x="859336" y="1448617"/>
            <a:ext cx="3937932" cy="4799784"/>
          </a:xfrm>
          <a:prstGeom prst="roundRect">
            <a:avLst>
              <a:gd name="adj" fmla="val 10019"/>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Software del microcontrolador</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20</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a:blip r:embed="rId4"/>
          <a:stretch>
            <a:fillRect/>
          </a:stretch>
        </p:blipFill>
        <p:spPr>
          <a:xfrm>
            <a:off x="9626922" y="2944236"/>
            <a:ext cx="1331880" cy="1331880"/>
          </a:xfrm>
          <a:prstGeom prst="rect">
            <a:avLst/>
          </a:prstGeom>
        </p:spPr>
      </p:pic>
      <p:pic>
        <p:nvPicPr>
          <p:cNvPr id="9" name="Imagen 8"/>
          <p:cNvPicPr>
            <a:picLocks noChangeAspect="1"/>
          </p:cNvPicPr>
          <p:nvPr/>
        </p:nvPicPr>
        <p:blipFill>
          <a:blip r:embed="rId5"/>
          <a:stretch>
            <a:fillRect/>
          </a:stretch>
        </p:blipFill>
        <p:spPr>
          <a:xfrm>
            <a:off x="6508210" y="1701610"/>
            <a:ext cx="926783" cy="926783"/>
          </a:xfrm>
          <a:prstGeom prst="rect">
            <a:avLst/>
          </a:prstGeom>
        </p:spPr>
      </p:pic>
      <p:sp>
        <p:nvSpPr>
          <p:cNvPr id="13" name="Flecha derecha 12"/>
          <p:cNvSpPr/>
          <p:nvPr/>
        </p:nvSpPr>
        <p:spPr>
          <a:xfrm>
            <a:off x="8268852" y="3517980"/>
            <a:ext cx="788445" cy="303839"/>
          </a:xfrm>
          <a:prstGeom prst="rightArrow">
            <a:avLst>
              <a:gd name="adj1" fmla="val 50000"/>
              <a:gd name="adj2" fmla="val 813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p:nvPicPr>
        <p:blipFill>
          <a:blip r:embed="rId6"/>
          <a:stretch>
            <a:fillRect/>
          </a:stretch>
        </p:blipFill>
        <p:spPr>
          <a:xfrm>
            <a:off x="2368720" y="1709241"/>
            <a:ext cx="919163" cy="919163"/>
          </a:xfrm>
          <a:prstGeom prst="rect">
            <a:avLst/>
          </a:prstGeom>
        </p:spPr>
      </p:pic>
      <p:sp>
        <p:nvSpPr>
          <p:cNvPr id="22" name="Rectángulo redondeado 21"/>
          <p:cNvSpPr/>
          <p:nvPr/>
        </p:nvSpPr>
        <p:spPr>
          <a:xfrm>
            <a:off x="1001487" y="4149776"/>
            <a:ext cx="7000787" cy="1932733"/>
          </a:xfrm>
          <a:prstGeom prst="roundRect">
            <a:avLst>
              <a:gd name="adj" fmla="val 10019"/>
            </a:avLst>
          </a:prstGeom>
          <a:solidFill>
            <a:srgbClr val="860000">
              <a:alpha val="50000"/>
            </a:srgb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pic>
        <p:nvPicPr>
          <p:cNvPr id="17" name="Picture 4" descr="Resultado de imagen de visual studio icon 20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1641" y="4231653"/>
            <a:ext cx="730711" cy="73071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Resultado de imagen de subvers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5205" y="5313199"/>
            <a:ext cx="899716" cy="5383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 name="Imagen 14"/>
          <p:cNvPicPr>
            <a:picLocks noChangeAspect="1"/>
          </p:cNvPicPr>
          <p:nvPr/>
        </p:nvPicPr>
        <p:blipFill>
          <a:blip r:embed="rId9"/>
          <a:stretch>
            <a:fillRect/>
          </a:stretch>
        </p:blipFill>
        <p:spPr>
          <a:xfrm>
            <a:off x="1165881" y="3043902"/>
            <a:ext cx="844397" cy="840950"/>
          </a:xfrm>
          <a:prstGeom prst="rect">
            <a:avLst/>
          </a:prstGeom>
          <a:ln>
            <a:noFill/>
          </a:ln>
          <a:effectLst>
            <a:outerShdw blurRad="190500" algn="tl" rotWithShape="0">
              <a:srgbClr val="000000">
                <a:alpha val="70000"/>
              </a:srgbClr>
            </a:outerShdw>
          </a:effectLst>
        </p:spPr>
      </p:pic>
      <p:sp>
        <p:nvSpPr>
          <p:cNvPr id="18" name="Rectángulo 17"/>
          <p:cNvSpPr/>
          <p:nvPr/>
        </p:nvSpPr>
        <p:spPr>
          <a:xfrm>
            <a:off x="2060407" y="2896718"/>
            <a:ext cx="2610395" cy="1200329"/>
          </a:xfrm>
          <a:prstGeom prst="rect">
            <a:avLst/>
          </a:prstGeom>
        </p:spPr>
        <p:txBody>
          <a:bodyPr wrap="none">
            <a:spAutoFit/>
          </a:bodyPr>
          <a:lstStyle/>
          <a:p>
            <a:pPr algn="ctr"/>
            <a:r>
              <a:rPr lang="es-ES" sz="2400" i="1" dirty="0">
                <a:latin typeface="Calibri Light" panose="020F0302020204030204" pitchFamily="34" charset="0"/>
                <a:cs typeface="Calibri Light" panose="020F0302020204030204" pitchFamily="34" charset="0"/>
              </a:rPr>
              <a:t>Motor </a:t>
            </a:r>
            <a:r>
              <a:rPr lang="es-ES" sz="2400" i="1" dirty="0" err="1" smtClean="0">
                <a:latin typeface="Calibri Light" panose="020F0302020204030204" pitchFamily="34" charset="0"/>
                <a:cs typeface="Calibri Light" panose="020F0302020204030204" pitchFamily="34" charset="0"/>
              </a:rPr>
              <a:t>Industry</a:t>
            </a:r>
            <a:endParaRPr lang="es-ES" sz="2400" i="1" dirty="0" smtClean="0">
              <a:latin typeface="Calibri Light" panose="020F0302020204030204" pitchFamily="34" charset="0"/>
              <a:cs typeface="Calibri Light" panose="020F0302020204030204" pitchFamily="34" charset="0"/>
            </a:endParaRPr>
          </a:p>
          <a:p>
            <a:pPr algn="ctr"/>
            <a:r>
              <a:rPr lang="es-ES" sz="2400" i="1" dirty="0" smtClean="0">
                <a:latin typeface="Calibri Light" panose="020F0302020204030204" pitchFamily="34" charset="0"/>
                <a:cs typeface="Calibri Light" panose="020F0302020204030204" pitchFamily="34" charset="0"/>
              </a:rPr>
              <a:t>Software </a:t>
            </a:r>
            <a:r>
              <a:rPr lang="es-ES" sz="2400" i="1" dirty="0" err="1" smtClean="0">
                <a:latin typeface="Calibri Light" panose="020F0302020204030204" pitchFamily="34" charset="0"/>
                <a:cs typeface="Calibri Light" panose="020F0302020204030204" pitchFamily="34" charset="0"/>
              </a:rPr>
              <a:t>Reliability</a:t>
            </a:r>
            <a:r>
              <a:rPr lang="es-ES" sz="2400" i="1" dirty="0" smtClean="0">
                <a:latin typeface="Calibri Light" panose="020F0302020204030204" pitchFamily="34" charset="0"/>
                <a:cs typeface="Calibri Light" panose="020F0302020204030204" pitchFamily="34" charset="0"/>
              </a:rPr>
              <a:t> </a:t>
            </a:r>
          </a:p>
          <a:p>
            <a:pPr algn="ctr"/>
            <a:r>
              <a:rPr lang="es-ES" sz="2400" i="1" dirty="0" err="1" smtClean="0">
                <a:latin typeface="Calibri Light" panose="020F0302020204030204" pitchFamily="34" charset="0"/>
                <a:cs typeface="Calibri Light" panose="020F0302020204030204" pitchFamily="34" charset="0"/>
              </a:rPr>
              <a:t>Association</a:t>
            </a:r>
            <a:endParaRPr lang="es-ES" sz="2400" i="1" dirty="0"/>
          </a:p>
        </p:txBody>
      </p:sp>
      <p:sp>
        <p:nvSpPr>
          <p:cNvPr id="24" name="Rectángulo 23"/>
          <p:cNvSpPr/>
          <p:nvPr/>
        </p:nvSpPr>
        <p:spPr>
          <a:xfrm>
            <a:off x="2075050" y="4364244"/>
            <a:ext cx="2425665" cy="461665"/>
          </a:xfrm>
          <a:prstGeom prst="rect">
            <a:avLst/>
          </a:prstGeom>
        </p:spPr>
        <p:txBody>
          <a:bodyPr wrap="none">
            <a:spAutoFit/>
          </a:bodyPr>
          <a:lstStyle/>
          <a:p>
            <a:pPr algn="ctr"/>
            <a:r>
              <a:rPr lang="es-ES" sz="2400" b="1" i="1" dirty="0">
                <a:latin typeface="Calibri Light" panose="020F0302020204030204" pitchFamily="34" charset="0"/>
                <a:cs typeface="Calibri Light" panose="020F0302020204030204" pitchFamily="34" charset="0"/>
              </a:rPr>
              <a:t>Visual Studio </a:t>
            </a:r>
            <a:r>
              <a:rPr lang="es-ES" sz="2400" b="1" i="1" dirty="0" smtClean="0">
                <a:latin typeface="Calibri Light" panose="020F0302020204030204" pitchFamily="34" charset="0"/>
                <a:cs typeface="Calibri Light" panose="020F0302020204030204" pitchFamily="34" charset="0"/>
              </a:rPr>
              <a:t>2017</a:t>
            </a:r>
          </a:p>
        </p:txBody>
      </p:sp>
      <p:pic>
        <p:nvPicPr>
          <p:cNvPr id="1036" name="Picture 12" descr="Visual Micro - Arduino IDE for Visual Studi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5573" y="4352764"/>
            <a:ext cx="609600" cy="609600"/>
          </a:xfrm>
          <a:prstGeom prst="rect">
            <a:avLst/>
          </a:prstGeom>
          <a:ln>
            <a:noFill/>
          </a:ln>
          <a:effectLst>
            <a:glow rad="63500">
              <a:schemeClr val="bg1">
                <a:lumMod val="65000"/>
                <a:lumOff val="35000"/>
                <a:alpha val="40000"/>
              </a:schemeClr>
            </a:glow>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6" name="Rectángulo 25"/>
          <p:cNvSpPr/>
          <p:nvPr/>
        </p:nvSpPr>
        <p:spPr>
          <a:xfrm>
            <a:off x="5860341" y="5009572"/>
            <a:ext cx="2141933" cy="400110"/>
          </a:xfrm>
          <a:prstGeom prst="rect">
            <a:avLst/>
          </a:prstGeom>
        </p:spPr>
        <p:txBody>
          <a:bodyPr wrap="none">
            <a:spAutoFit/>
          </a:bodyPr>
          <a:lstStyle/>
          <a:p>
            <a:pPr algn="ctr"/>
            <a:r>
              <a:rPr lang="es-ES" sz="2000" i="1" dirty="0" smtClean="0">
                <a:latin typeface="Calibri Light" panose="020F0302020204030204" pitchFamily="34" charset="0"/>
                <a:cs typeface="Calibri Light" panose="020F0302020204030204" pitchFamily="34" charset="0"/>
              </a:rPr>
              <a:t>Plugin </a:t>
            </a:r>
            <a:r>
              <a:rPr lang="es-ES" sz="2000" b="1" i="1" dirty="0" smtClean="0">
                <a:latin typeface="Calibri Light" panose="020F0302020204030204" pitchFamily="34" charset="0"/>
                <a:cs typeface="Calibri Light" panose="020F0302020204030204" pitchFamily="34" charset="0"/>
              </a:rPr>
              <a:t>Visual Micro</a:t>
            </a:r>
            <a:endParaRPr lang="es-ES" sz="2000" b="1" i="1" dirty="0">
              <a:latin typeface="Calibri Light" panose="020F0302020204030204" pitchFamily="34" charset="0"/>
              <a:cs typeface="Calibri Light" panose="020F0302020204030204" pitchFamily="34" charset="0"/>
            </a:endParaRPr>
          </a:p>
        </p:txBody>
      </p:sp>
      <p:sp>
        <p:nvSpPr>
          <p:cNvPr id="28" name="Flecha derecha 27"/>
          <p:cNvSpPr/>
          <p:nvPr/>
        </p:nvSpPr>
        <p:spPr>
          <a:xfrm>
            <a:off x="4955631" y="3521103"/>
            <a:ext cx="788445" cy="303839"/>
          </a:xfrm>
          <a:prstGeom prst="rightArrow">
            <a:avLst>
              <a:gd name="adj1" fmla="val 50000"/>
              <a:gd name="adj2" fmla="val 813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p:cNvPicPr>
            <a:picLocks noChangeAspect="1"/>
          </p:cNvPicPr>
          <p:nvPr/>
        </p:nvPicPr>
        <p:blipFill>
          <a:blip r:embed="rId11"/>
          <a:stretch>
            <a:fillRect/>
          </a:stretch>
        </p:blipFill>
        <p:spPr>
          <a:xfrm>
            <a:off x="6481063" y="3006344"/>
            <a:ext cx="981075" cy="981075"/>
          </a:xfrm>
          <a:prstGeom prst="rect">
            <a:avLst/>
          </a:prstGeom>
          <a:ln>
            <a:noFill/>
          </a:ln>
          <a:effectLst>
            <a:outerShdw blurRad="190500" algn="tl" rotWithShape="0">
              <a:srgbClr val="000000">
                <a:alpha val="70000"/>
              </a:srgbClr>
            </a:outerShdw>
          </a:effectLst>
        </p:spPr>
      </p:pic>
      <p:sp>
        <p:nvSpPr>
          <p:cNvPr id="23" name="Rectángulo 22"/>
          <p:cNvSpPr/>
          <p:nvPr/>
        </p:nvSpPr>
        <p:spPr>
          <a:xfrm>
            <a:off x="2144133" y="5313199"/>
            <a:ext cx="2111797" cy="461665"/>
          </a:xfrm>
          <a:prstGeom prst="rect">
            <a:avLst/>
          </a:prstGeom>
        </p:spPr>
        <p:txBody>
          <a:bodyPr wrap="none">
            <a:spAutoFit/>
          </a:bodyPr>
          <a:lstStyle/>
          <a:p>
            <a:pPr algn="ctr"/>
            <a:r>
              <a:rPr lang="es-ES" sz="2400" i="1" dirty="0" smtClean="0">
                <a:latin typeface="Calibri Light" panose="020F0302020204030204" pitchFamily="34" charset="0"/>
                <a:cs typeface="Calibri Light" panose="020F0302020204030204" pitchFamily="34" charset="0"/>
              </a:rPr>
              <a:t>Plugin </a:t>
            </a:r>
            <a:r>
              <a:rPr lang="es-ES" sz="2400" b="1" i="1" dirty="0" smtClean="0">
                <a:latin typeface="Calibri Light" panose="020F0302020204030204" pitchFamily="34" charset="0"/>
                <a:cs typeface="Calibri Light" panose="020F0302020204030204" pitchFamily="34" charset="0"/>
              </a:rPr>
              <a:t>AnkhSVN</a:t>
            </a:r>
            <a:endParaRPr lang="es-ES" sz="2400" b="1" i="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9977082"/>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Estructura interna del software</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21</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a:blip r:embed="rId4"/>
          <a:stretch>
            <a:fillRect/>
          </a:stretch>
        </p:blipFill>
        <p:spPr>
          <a:xfrm>
            <a:off x="14270099" y="368040"/>
            <a:ext cx="7492144" cy="4364455"/>
          </a:xfrm>
          <a:prstGeom prst="rect">
            <a:avLst/>
          </a:prstGeom>
          <a:ln>
            <a:noFill/>
          </a:ln>
          <a:effectLst>
            <a:outerShdw blurRad="190500" algn="tl" rotWithShape="0">
              <a:srgbClr val="000000">
                <a:alpha val="70000"/>
              </a:srgbClr>
            </a:outerShdw>
          </a:effectLst>
        </p:spPr>
      </p:pic>
      <p:grpSp>
        <p:nvGrpSpPr>
          <p:cNvPr id="251" name="Grupo 250"/>
          <p:cNvGrpSpPr/>
          <p:nvPr/>
        </p:nvGrpSpPr>
        <p:grpSpPr>
          <a:xfrm>
            <a:off x="9217932" y="1291275"/>
            <a:ext cx="2266736" cy="1585769"/>
            <a:chOff x="9060592" y="1291275"/>
            <a:chExt cx="2266736" cy="1585769"/>
          </a:xfrm>
        </p:grpSpPr>
        <p:sp>
          <p:nvSpPr>
            <p:cNvPr id="249" name="Rectángulo redondeado 248"/>
            <p:cNvSpPr/>
            <p:nvPr/>
          </p:nvSpPr>
          <p:spPr>
            <a:xfrm>
              <a:off x="9060592" y="1291275"/>
              <a:ext cx="2266736" cy="1585769"/>
            </a:xfrm>
            <a:prstGeom prst="roundRect">
              <a:avLst>
                <a:gd name="adj" fmla="val 7553"/>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pic>
          <p:nvPicPr>
            <p:cNvPr id="247" name="Imagen 246"/>
            <p:cNvPicPr>
              <a:picLocks noChangeAspect="1"/>
            </p:cNvPicPr>
            <p:nvPr/>
          </p:nvPicPr>
          <p:blipFill>
            <a:blip r:embed="rId5"/>
            <a:stretch>
              <a:fillRect/>
            </a:stretch>
          </p:blipFill>
          <p:spPr>
            <a:xfrm>
              <a:off x="9124088" y="1360140"/>
              <a:ext cx="2094772" cy="1516904"/>
            </a:xfrm>
            <a:prstGeom prst="rect">
              <a:avLst/>
            </a:prstGeom>
          </p:spPr>
        </p:pic>
      </p:grpSp>
      <p:pic>
        <p:nvPicPr>
          <p:cNvPr id="257" name="Imagen 256"/>
          <p:cNvPicPr>
            <a:picLocks noChangeAspect="1"/>
          </p:cNvPicPr>
          <p:nvPr/>
        </p:nvPicPr>
        <p:blipFill>
          <a:blip r:embed="rId6"/>
          <a:stretch>
            <a:fillRect/>
          </a:stretch>
        </p:blipFill>
        <p:spPr>
          <a:xfrm>
            <a:off x="1538935" y="1216932"/>
            <a:ext cx="9286089" cy="5396593"/>
          </a:xfrm>
          <a:prstGeom prst="rect">
            <a:avLst/>
          </a:prstGeom>
        </p:spPr>
      </p:pic>
    </p:spTree>
    <p:extLst>
      <p:ext uri="{BB962C8B-B14F-4D97-AF65-F5344CB8AC3E}">
        <p14:creationId xmlns:p14="http://schemas.microsoft.com/office/powerpoint/2010/main" val="2498527932"/>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a:stretch>
            <a:fillRect/>
          </a:stretch>
        </p:blipFill>
        <p:spPr>
          <a:xfrm>
            <a:off x="5399349" y="5199432"/>
            <a:ext cx="1565261" cy="1565261"/>
          </a:xfrm>
          <a:prstGeom prst="rect">
            <a:avLst/>
          </a:prstGeom>
        </p:spPr>
      </p:pic>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Aplicación para </a:t>
            </a:r>
            <a:r>
              <a:rPr lang="es-ES" i="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smartphones</a:t>
            </a:r>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y </a:t>
            </a:r>
            <a:r>
              <a:rPr lang="es-ES" i="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tablets</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22</a:t>
            </a:fld>
            <a:endParaRPr lang="en-US"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5"/>
          <a:stretch>
            <a:fillRect/>
          </a:stretch>
        </p:blipFill>
        <p:spPr>
          <a:xfrm>
            <a:off x="1640706" y="2167984"/>
            <a:ext cx="1451244" cy="2751825"/>
          </a:xfrm>
          <a:prstGeom prst="rect">
            <a:avLst/>
          </a:prstGeom>
        </p:spPr>
      </p:pic>
      <p:pic>
        <p:nvPicPr>
          <p:cNvPr id="4098" name="Picture 2" descr="Resultado de imagen de androi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2050" y="3079620"/>
            <a:ext cx="928555" cy="92855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7"/>
          <a:stretch>
            <a:fillRect/>
          </a:stretch>
        </p:blipFill>
        <p:spPr>
          <a:xfrm>
            <a:off x="5527155" y="2447616"/>
            <a:ext cx="1309650" cy="1309650"/>
          </a:xfrm>
          <a:prstGeom prst="rect">
            <a:avLst/>
          </a:prstGeom>
        </p:spPr>
      </p:pic>
      <p:pic>
        <p:nvPicPr>
          <p:cNvPr id="15" name="Imagen 14"/>
          <p:cNvPicPr>
            <a:picLocks noChangeAspect="1"/>
          </p:cNvPicPr>
          <p:nvPr/>
        </p:nvPicPr>
        <p:blipFill>
          <a:blip r:embed="rId8"/>
          <a:stretch>
            <a:fillRect/>
          </a:stretch>
        </p:blipFill>
        <p:spPr>
          <a:xfrm rot="5400000">
            <a:off x="3112238" y="2035551"/>
            <a:ext cx="2319936" cy="2319936"/>
          </a:xfrm>
          <a:prstGeom prst="rect">
            <a:avLst/>
          </a:prstGeom>
        </p:spPr>
      </p:pic>
      <p:pic>
        <p:nvPicPr>
          <p:cNvPr id="17" name="Imagen 16"/>
          <p:cNvPicPr>
            <a:picLocks noChangeAspect="1"/>
          </p:cNvPicPr>
          <p:nvPr/>
        </p:nvPicPr>
        <p:blipFill>
          <a:blip r:embed="rId9"/>
          <a:stretch>
            <a:fillRect/>
          </a:stretch>
        </p:blipFill>
        <p:spPr>
          <a:xfrm>
            <a:off x="9134923" y="3420735"/>
            <a:ext cx="1031718" cy="1031718"/>
          </a:xfrm>
          <a:prstGeom prst="rect">
            <a:avLst/>
          </a:prstGeom>
        </p:spPr>
      </p:pic>
      <p:pic>
        <p:nvPicPr>
          <p:cNvPr id="18" name="Imagen 17"/>
          <p:cNvPicPr>
            <a:picLocks noChangeAspect="1"/>
          </p:cNvPicPr>
          <p:nvPr/>
        </p:nvPicPr>
        <p:blipFill>
          <a:blip r:embed="rId10"/>
          <a:stretch>
            <a:fillRect/>
          </a:stretch>
        </p:blipFill>
        <p:spPr>
          <a:xfrm>
            <a:off x="8701582" y="2167984"/>
            <a:ext cx="2625746" cy="1120318"/>
          </a:xfrm>
          <a:prstGeom prst="rect">
            <a:avLst/>
          </a:prstGeom>
          <a:ln>
            <a:noFill/>
          </a:ln>
          <a:effectLst/>
        </p:spPr>
      </p:pic>
      <p:pic>
        <p:nvPicPr>
          <p:cNvPr id="19" name="Imagen 18" descr="Resultado de imagen de android studio"/>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330" y="5313941"/>
            <a:ext cx="1751994" cy="746365"/>
          </a:xfrm>
          <a:prstGeom prst="rect">
            <a:avLst/>
          </a:prstGeom>
          <a:ln>
            <a:noFill/>
          </a:ln>
          <a:effectLst/>
        </p:spPr>
      </p:pic>
      <p:pic>
        <p:nvPicPr>
          <p:cNvPr id="20" name="Imagen 19"/>
          <p:cNvPicPr>
            <a:picLocks noChangeAspect="1"/>
          </p:cNvPicPr>
          <p:nvPr/>
        </p:nvPicPr>
        <p:blipFill>
          <a:blip r:embed="rId12"/>
          <a:stretch>
            <a:fillRect/>
          </a:stretch>
        </p:blipFill>
        <p:spPr>
          <a:xfrm>
            <a:off x="10214137" y="3477461"/>
            <a:ext cx="1010459" cy="1010459"/>
          </a:xfrm>
          <a:prstGeom prst="rect">
            <a:avLst/>
          </a:prstGeom>
        </p:spPr>
      </p:pic>
      <p:pic>
        <p:nvPicPr>
          <p:cNvPr id="22" name="Imagen 21"/>
          <p:cNvPicPr>
            <a:picLocks noChangeAspect="1"/>
          </p:cNvPicPr>
          <p:nvPr/>
        </p:nvPicPr>
        <p:blipFill>
          <a:blip r:embed="rId8"/>
          <a:stretch>
            <a:fillRect/>
          </a:stretch>
        </p:blipFill>
        <p:spPr>
          <a:xfrm rot="16200000">
            <a:off x="6814987" y="2035551"/>
            <a:ext cx="2319936" cy="2319936"/>
          </a:xfrm>
          <a:prstGeom prst="rect">
            <a:avLst/>
          </a:prstGeom>
        </p:spPr>
      </p:pic>
      <p:sp>
        <p:nvSpPr>
          <p:cNvPr id="11" name="Flecha izquierda y derecha 10"/>
          <p:cNvSpPr/>
          <p:nvPr/>
        </p:nvSpPr>
        <p:spPr>
          <a:xfrm rot="19800000">
            <a:off x="6731348" y="5766280"/>
            <a:ext cx="461949" cy="210782"/>
          </a:xfrm>
          <a:prstGeom prst="leftRightArrow">
            <a:avLst>
              <a:gd name="adj1" fmla="val 28543"/>
              <a:gd name="adj2" fmla="val 380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izquierda y derecha 20"/>
          <p:cNvSpPr/>
          <p:nvPr/>
        </p:nvSpPr>
        <p:spPr>
          <a:xfrm rot="19800000">
            <a:off x="8582000" y="4762824"/>
            <a:ext cx="549625" cy="220448"/>
          </a:xfrm>
          <a:prstGeom prst="leftRightArrow">
            <a:avLst>
              <a:gd name="adj1" fmla="val 28543"/>
              <a:gd name="adj2" fmla="val 290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Flecha izquierda y derecha 23"/>
          <p:cNvSpPr/>
          <p:nvPr/>
        </p:nvSpPr>
        <p:spPr>
          <a:xfrm rot="12770690">
            <a:off x="3819794" y="5375077"/>
            <a:ext cx="1437250" cy="258139"/>
          </a:xfrm>
          <a:prstGeom prst="leftRightArrow">
            <a:avLst>
              <a:gd name="adj1" fmla="val 28543"/>
              <a:gd name="adj2" fmla="val 380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5" name="Grupo 24"/>
          <p:cNvGrpSpPr/>
          <p:nvPr/>
        </p:nvGrpSpPr>
        <p:grpSpPr>
          <a:xfrm>
            <a:off x="7144104" y="4666128"/>
            <a:ext cx="1556966" cy="1556966"/>
            <a:chOff x="5292119" y="3507026"/>
            <a:chExt cx="1961788" cy="1961788"/>
          </a:xfrm>
        </p:grpSpPr>
        <p:pic>
          <p:nvPicPr>
            <p:cNvPr id="6" name="Imagen 5"/>
            <p:cNvPicPr>
              <a:picLocks noChangeAspect="1"/>
            </p:cNvPicPr>
            <p:nvPr/>
          </p:nvPicPr>
          <p:blipFill>
            <a:blip r:embed="rId13"/>
            <a:stretch>
              <a:fillRect/>
            </a:stretch>
          </p:blipFill>
          <p:spPr>
            <a:xfrm>
              <a:off x="5649745" y="3988652"/>
              <a:ext cx="1232025" cy="692777"/>
            </a:xfrm>
            <a:prstGeom prst="rect">
              <a:avLst/>
            </a:prstGeom>
          </p:spPr>
        </p:pic>
        <p:pic>
          <p:nvPicPr>
            <p:cNvPr id="14" name="Imagen 13"/>
            <p:cNvPicPr>
              <a:picLocks noChangeAspect="1"/>
            </p:cNvPicPr>
            <p:nvPr/>
          </p:nvPicPr>
          <p:blipFill>
            <a:blip r:embed="rId14"/>
            <a:stretch>
              <a:fillRect/>
            </a:stretch>
          </p:blipFill>
          <p:spPr>
            <a:xfrm>
              <a:off x="5292119" y="3507026"/>
              <a:ext cx="1961788" cy="1961788"/>
            </a:xfrm>
            <a:prstGeom prst="rect">
              <a:avLst/>
            </a:prstGeom>
          </p:spPr>
        </p:pic>
      </p:grpSp>
      <p:pic>
        <p:nvPicPr>
          <p:cNvPr id="3" name="Imagen 2"/>
          <p:cNvPicPr>
            <a:picLocks noChangeAspect="1"/>
          </p:cNvPicPr>
          <p:nvPr/>
        </p:nvPicPr>
        <p:blipFill>
          <a:blip r:embed="rId15"/>
          <a:stretch>
            <a:fillRect/>
          </a:stretch>
        </p:blipFill>
        <p:spPr>
          <a:xfrm>
            <a:off x="2871435" y="5694256"/>
            <a:ext cx="732099" cy="732099"/>
          </a:xfrm>
          <a:prstGeom prst="rect">
            <a:avLst/>
          </a:prstGeom>
        </p:spPr>
      </p:pic>
    </p:spTree>
    <p:extLst>
      <p:ext uri="{BB962C8B-B14F-4D97-AF65-F5344CB8AC3E}">
        <p14:creationId xmlns:p14="http://schemas.microsoft.com/office/powerpoint/2010/main" val="563533389"/>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Imágenes de la aplicación</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23</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12" name="Imagen 11"/>
          <p:cNvPicPr/>
          <p:nvPr/>
        </p:nvPicPr>
        <p:blipFill>
          <a:blip r:embed="rId4" cstate="print">
            <a:extLst>
              <a:ext uri="{28A0092B-C50C-407E-A947-70E740481C1C}">
                <a14:useLocalDpi xmlns:a14="http://schemas.microsoft.com/office/drawing/2010/main" val="0"/>
              </a:ext>
            </a:extLst>
          </a:blip>
          <a:stretch>
            <a:fillRect/>
          </a:stretch>
        </p:blipFill>
        <p:spPr>
          <a:xfrm>
            <a:off x="383101" y="1885163"/>
            <a:ext cx="2476500" cy="3657600"/>
          </a:xfrm>
          <a:prstGeom prst="rect">
            <a:avLst/>
          </a:prstGeom>
          <a:ln>
            <a:noFill/>
          </a:ln>
          <a:effectLst>
            <a:outerShdw blurRad="190500" algn="tl" rotWithShape="0">
              <a:srgbClr val="000000">
                <a:alpha val="70000"/>
              </a:srgbClr>
            </a:outerShdw>
          </a:effectLst>
        </p:spPr>
      </p:pic>
      <p:pic>
        <p:nvPicPr>
          <p:cNvPr id="13" name="Imagen 12"/>
          <p:cNvPicPr/>
          <p:nvPr/>
        </p:nvPicPr>
        <p:blipFill>
          <a:blip r:embed="rId5" cstate="print">
            <a:extLst>
              <a:ext uri="{28A0092B-C50C-407E-A947-70E740481C1C}">
                <a14:useLocalDpi xmlns:a14="http://schemas.microsoft.com/office/drawing/2010/main" val="0"/>
              </a:ext>
            </a:extLst>
          </a:blip>
          <a:stretch>
            <a:fillRect/>
          </a:stretch>
        </p:blipFill>
        <p:spPr>
          <a:xfrm>
            <a:off x="3099055" y="1885164"/>
            <a:ext cx="2497383" cy="3657600"/>
          </a:xfrm>
          <a:prstGeom prst="rect">
            <a:avLst/>
          </a:prstGeom>
          <a:ln>
            <a:noFill/>
          </a:ln>
          <a:effectLst>
            <a:outerShdw blurRad="190500" algn="tl" rotWithShape="0">
              <a:srgbClr val="000000">
                <a:alpha val="70000"/>
              </a:srgbClr>
            </a:outerShdw>
          </a:effectLst>
        </p:spPr>
      </p:pic>
      <p:pic>
        <p:nvPicPr>
          <p:cNvPr id="14" name="Imagen 13"/>
          <p:cNvPicPr/>
          <p:nvPr/>
        </p:nvPicPr>
        <p:blipFill>
          <a:blip r:embed="rId6" cstate="print">
            <a:extLst>
              <a:ext uri="{28A0092B-C50C-407E-A947-70E740481C1C}">
                <a14:useLocalDpi xmlns:a14="http://schemas.microsoft.com/office/drawing/2010/main" val="0"/>
              </a:ext>
            </a:extLst>
          </a:blip>
          <a:stretch>
            <a:fillRect/>
          </a:stretch>
        </p:blipFill>
        <p:spPr>
          <a:xfrm>
            <a:off x="5835892" y="1885163"/>
            <a:ext cx="2801941" cy="3640530"/>
          </a:xfrm>
          <a:prstGeom prst="rect">
            <a:avLst/>
          </a:prstGeom>
          <a:ln>
            <a:noFill/>
          </a:ln>
          <a:effectLst>
            <a:outerShdw blurRad="190500" algn="tl" rotWithShape="0">
              <a:srgbClr val="000000">
                <a:alpha val="70000"/>
              </a:srgbClr>
            </a:outerShdw>
          </a:effectLst>
        </p:spPr>
      </p:pic>
      <p:pic>
        <p:nvPicPr>
          <p:cNvPr id="15" name="Imagen 14"/>
          <p:cNvPicPr/>
          <p:nvPr/>
        </p:nvPicPr>
        <p:blipFill>
          <a:blip r:embed="rId7" cstate="print">
            <a:extLst>
              <a:ext uri="{28A0092B-C50C-407E-A947-70E740481C1C}">
                <a14:useLocalDpi xmlns:a14="http://schemas.microsoft.com/office/drawing/2010/main" val="0"/>
              </a:ext>
            </a:extLst>
          </a:blip>
          <a:stretch>
            <a:fillRect/>
          </a:stretch>
        </p:blipFill>
        <p:spPr>
          <a:xfrm>
            <a:off x="8877287" y="1885163"/>
            <a:ext cx="2784325"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0094822"/>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47" y="626851"/>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Plataforma de seguimiento</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24</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10" name="Picture 8" descr="Resultado de imagen de serv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203" y="2243546"/>
            <a:ext cx="2094826" cy="20948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Nube 3"/>
          <p:cNvSpPr/>
          <p:nvPr/>
        </p:nvSpPr>
        <p:spPr>
          <a:xfrm>
            <a:off x="4411472" y="2431874"/>
            <a:ext cx="2190540" cy="1393185"/>
          </a:xfrm>
          <a:prstGeom prst="cloud">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smtClean="0">
                <a:solidFill>
                  <a:schemeClr val="bg1">
                    <a:lumMod val="75000"/>
                    <a:lumOff val="2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Internet</a:t>
            </a:r>
            <a:endParaRPr lang="es-ES" sz="2400" dirty="0">
              <a:solidFill>
                <a:schemeClr val="bg1">
                  <a:lumMod val="75000"/>
                  <a:lumOff val="2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grpSp>
        <p:nvGrpSpPr>
          <p:cNvPr id="17" name="Grupo 16"/>
          <p:cNvGrpSpPr/>
          <p:nvPr/>
        </p:nvGrpSpPr>
        <p:grpSpPr>
          <a:xfrm>
            <a:off x="1644466" y="1359097"/>
            <a:ext cx="2367013" cy="867784"/>
            <a:chOff x="3591281" y="4297511"/>
            <a:chExt cx="2614270" cy="958432"/>
          </a:xfrm>
        </p:grpSpPr>
        <p:pic>
          <p:nvPicPr>
            <p:cNvPr id="18" name="Imagen 17"/>
            <p:cNvPicPr>
              <a:picLocks noChangeAspect="1"/>
            </p:cNvPicPr>
            <p:nvPr/>
          </p:nvPicPr>
          <p:blipFill>
            <a:blip r:embed="rId5"/>
            <a:stretch>
              <a:fillRect/>
            </a:stretch>
          </p:blipFill>
          <p:spPr>
            <a:xfrm>
              <a:off x="3591281" y="4297511"/>
              <a:ext cx="958432" cy="958432"/>
            </a:xfrm>
            <a:prstGeom prst="rect">
              <a:avLst/>
            </a:prstGeom>
            <a:ln>
              <a:noFill/>
            </a:ln>
            <a:effectLst>
              <a:outerShdw blurRad="190500" algn="tl" rotWithShape="0">
                <a:srgbClr val="000000">
                  <a:alpha val="70000"/>
                </a:srgbClr>
              </a:outerShdw>
            </a:effectLst>
          </p:spPr>
        </p:pic>
        <p:sp>
          <p:nvSpPr>
            <p:cNvPr id="19" name="CuadroTexto 18"/>
            <p:cNvSpPr txBox="1"/>
            <p:nvPr/>
          </p:nvSpPr>
          <p:spPr>
            <a:xfrm>
              <a:off x="4549713" y="4406583"/>
              <a:ext cx="1655838" cy="707887"/>
            </a:xfrm>
            <a:prstGeom prst="rect">
              <a:avLst/>
            </a:prstGeom>
            <a:noFill/>
          </p:spPr>
          <p:txBody>
            <a:bodyPr wrap="none" rtlCol="0">
              <a:spAutoFit/>
            </a:bodyPr>
            <a:lstStyle/>
            <a:p>
              <a:r>
                <a:rPr lang="es-ES" sz="4000" dirty="0" smtClean="0">
                  <a:latin typeface="Calibri Light" panose="020F0302020204030204" pitchFamily="34" charset="0"/>
                  <a:cs typeface="Calibri Light" panose="020F0302020204030204" pitchFamily="34" charset="0"/>
                </a:rPr>
                <a:t>Traccar</a:t>
              </a:r>
              <a:endParaRPr lang="es-ES" sz="2800" dirty="0">
                <a:latin typeface="Calibri Light" panose="020F0302020204030204" pitchFamily="34" charset="0"/>
                <a:cs typeface="Calibri Light" panose="020F0302020204030204" pitchFamily="34" charset="0"/>
              </a:endParaRPr>
            </a:p>
          </p:txBody>
        </p:sp>
      </p:grpSp>
      <p:pic>
        <p:nvPicPr>
          <p:cNvPr id="32" name="Imagen 31"/>
          <p:cNvPicPr>
            <a:picLocks noChangeAspect="1"/>
          </p:cNvPicPr>
          <p:nvPr/>
        </p:nvPicPr>
        <p:blipFill>
          <a:blip r:embed="rId6"/>
          <a:stretch>
            <a:fillRect/>
          </a:stretch>
        </p:blipFill>
        <p:spPr>
          <a:xfrm>
            <a:off x="10046508" y="4544013"/>
            <a:ext cx="1110144" cy="1110144"/>
          </a:xfrm>
          <a:prstGeom prst="rect">
            <a:avLst/>
          </a:prstGeom>
          <a:ln>
            <a:noFill/>
          </a:ln>
          <a:effectLst>
            <a:outerShdw blurRad="190500" algn="tl" rotWithShape="0">
              <a:srgbClr val="000000">
                <a:alpha val="70000"/>
              </a:srgbClr>
            </a:outerShdw>
          </a:effectLst>
        </p:spPr>
      </p:pic>
      <p:pic>
        <p:nvPicPr>
          <p:cNvPr id="34" name="Imagen 33"/>
          <p:cNvPicPr>
            <a:picLocks noChangeAspect="1"/>
          </p:cNvPicPr>
          <p:nvPr/>
        </p:nvPicPr>
        <p:blipFill>
          <a:blip r:embed="rId7"/>
          <a:stretch>
            <a:fillRect/>
          </a:stretch>
        </p:blipFill>
        <p:spPr>
          <a:xfrm>
            <a:off x="8698819" y="4580340"/>
            <a:ext cx="539872" cy="1023696"/>
          </a:xfrm>
          <a:prstGeom prst="rect">
            <a:avLst/>
          </a:prstGeom>
          <a:ln>
            <a:noFill/>
          </a:ln>
          <a:effectLst>
            <a:outerShdw blurRad="190500" algn="tl" rotWithShape="0">
              <a:srgbClr val="000000">
                <a:alpha val="70000"/>
              </a:srgbClr>
            </a:outerShdw>
          </a:effectLst>
        </p:spPr>
      </p:pic>
      <p:sp>
        <p:nvSpPr>
          <p:cNvPr id="37" name="Flecha izquierda y derecha 36"/>
          <p:cNvSpPr/>
          <p:nvPr/>
        </p:nvSpPr>
        <p:spPr>
          <a:xfrm>
            <a:off x="3316554" y="2949396"/>
            <a:ext cx="725293" cy="287402"/>
          </a:xfrm>
          <a:prstGeom prst="leftRightArrow">
            <a:avLst>
              <a:gd name="adj1" fmla="val 3011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lecha izquierda y derecha 37"/>
          <p:cNvSpPr/>
          <p:nvPr/>
        </p:nvSpPr>
        <p:spPr>
          <a:xfrm>
            <a:off x="6920387" y="2984766"/>
            <a:ext cx="725293" cy="287402"/>
          </a:xfrm>
          <a:prstGeom prst="leftRightArrow">
            <a:avLst>
              <a:gd name="adj1" fmla="val 3011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p:cNvSpPr txBox="1"/>
          <p:nvPr/>
        </p:nvSpPr>
        <p:spPr>
          <a:xfrm>
            <a:off x="919173" y="4309408"/>
            <a:ext cx="7534406" cy="1815882"/>
          </a:xfrm>
          <a:prstGeom prst="rect">
            <a:avLst/>
          </a:prstGeom>
          <a:noFill/>
        </p:spPr>
        <p:txBody>
          <a:bodyPr wrap="square" rtlCol="0">
            <a:spAutoFit/>
          </a:bodyPr>
          <a:lstStyle/>
          <a:p>
            <a:pPr marL="457200" indent="-457200" algn="just">
              <a:buFont typeface="Arial" panose="020B0604020202020204" pitchFamily="34" charset="0"/>
              <a:buChar char="•"/>
            </a:pPr>
            <a:r>
              <a:rPr lang="es-ES" sz="2800" dirty="0" smtClean="0">
                <a:latin typeface="Calibri Light" panose="020F0302020204030204" pitchFamily="34" charset="0"/>
                <a:cs typeface="Calibri Light" panose="020F0302020204030204" pitchFamily="34" charset="0"/>
              </a:rPr>
              <a:t>Envío de comandos a la controladora</a:t>
            </a:r>
          </a:p>
          <a:p>
            <a:pPr marL="457200" indent="-457200" algn="just">
              <a:buFont typeface="Arial" panose="020B0604020202020204" pitchFamily="34" charset="0"/>
              <a:buChar char="•"/>
            </a:pPr>
            <a:r>
              <a:rPr lang="es-ES" sz="2800" dirty="0" smtClean="0">
                <a:latin typeface="Calibri Light" panose="020F0302020204030204" pitchFamily="34" charset="0"/>
                <a:cs typeface="Calibri Light" panose="020F0302020204030204" pitchFamily="34" charset="0"/>
              </a:rPr>
              <a:t>Geocercas y eventos </a:t>
            </a:r>
            <a:r>
              <a:rPr lang="es-ES" sz="2800" dirty="0" smtClean="0">
                <a:latin typeface="Calibri Light" panose="020F0302020204030204" pitchFamily="34" charset="0"/>
                <a:cs typeface="Calibri Light" panose="020F0302020204030204" pitchFamily="34" charset="0"/>
                <a:sym typeface="Wingdings" panose="05000000000000000000" pitchFamily="2" charset="2"/>
              </a:rPr>
              <a:t> </a:t>
            </a:r>
            <a:r>
              <a:rPr lang="es-ES" sz="2800" dirty="0" smtClean="0">
                <a:latin typeface="Calibri Light" panose="020F0302020204030204" pitchFamily="34" charset="0"/>
                <a:cs typeface="Calibri Light" panose="020F0302020204030204" pitchFamily="34" charset="0"/>
              </a:rPr>
              <a:t>Avisos por email y SMS</a:t>
            </a:r>
          </a:p>
          <a:p>
            <a:pPr marL="457200" indent="-457200" algn="just">
              <a:buFont typeface="Arial" panose="020B0604020202020204" pitchFamily="34" charset="0"/>
              <a:buChar char="•"/>
            </a:pPr>
            <a:r>
              <a:rPr lang="es-ES" sz="2800" dirty="0" smtClean="0">
                <a:latin typeface="Calibri Light" panose="020F0302020204030204" pitchFamily="34" charset="0"/>
                <a:cs typeface="Calibri Light" panose="020F0302020204030204" pitchFamily="34" charset="0"/>
              </a:rPr>
              <a:t>Histórico de posiciones</a:t>
            </a:r>
          </a:p>
          <a:p>
            <a:pPr marL="457200" indent="-457200" algn="just">
              <a:buFont typeface="Arial" panose="020B0604020202020204" pitchFamily="34" charset="0"/>
              <a:buChar char="•"/>
            </a:pPr>
            <a:r>
              <a:rPr lang="es-ES" sz="2800" dirty="0" smtClean="0">
                <a:latin typeface="Calibri Light" panose="020F0302020204030204" pitchFamily="34" charset="0"/>
                <a:cs typeface="Calibri Light" panose="020F0302020204030204" pitchFamily="34" charset="0"/>
              </a:rPr>
              <a:t>Protocolo OsmAnd</a:t>
            </a:r>
            <a:endParaRPr lang="es-ES" sz="2800" dirty="0">
              <a:latin typeface="Calibri Light" panose="020F0302020204030204" pitchFamily="34" charset="0"/>
              <a:cs typeface="Calibri Light" panose="020F0302020204030204" pitchFamily="34" charset="0"/>
            </a:endParaRPr>
          </a:p>
        </p:txBody>
      </p:sp>
      <p:pic>
        <p:nvPicPr>
          <p:cNvPr id="6" name="Imagen 5"/>
          <p:cNvPicPr>
            <a:picLocks noChangeAspect="1"/>
          </p:cNvPicPr>
          <p:nvPr/>
        </p:nvPicPr>
        <p:blipFill>
          <a:blip r:embed="rId8"/>
          <a:stretch>
            <a:fillRect/>
          </a:stretch>
        </p:blipFill>
        <p:spPr>
          <a:xfrm rot="21182219">
            <a:off x="11084160" y="1767899"/>
            <a:ext cx="983916" cy="983916"/>
          </a:xfrm>
          <a:prstGeom prst="rect">
            <a:avLst/>
          </a:prstGeom>
          <a:ln>
            <a:noFill/>
          </a:ln>
          <a:effectLst>
            <a:outerShdw blurRad="190500" algn="tl" rotWithShape="0">
              <a:srgbClr val="000000">
                <a:alpha val="70000"/>
              </a:srgbClr>
            </a:outerShdw>
          </a:effectLst>
        </p:spPr>
      </p:pic>
      <p:pic>
        <p:nvPicPr>
          <p:cNvPr id="15" name="Imagen 14"/>
          <p:cNvPicPr>
            <a:picLocks noChangeAspect="1"/>
          </p:cNvPicPr>
          <p:nvPr/>
        </p:nvPicPr>
        <p:blipFill>
          <a:blip r:embed="rId8"/>
          <a:stretch>
            <a:fillRect/>
          </a:stretch>
        </p:blipFill>
        <p:spPr>
          <a:xfrm rot="17448296">
            <a:off x="7899329" y="1668053"/>
            <a:ext cx="983916" cy="983916"/>
          </a:xfrm>
          <a:prstGeom prst="rect">
            <a:avLst/>
          </a:prstGeom>
          <a:ln>
            <a:noFill/>
          </a:ln>
          <a:effectLst>
            <a:outerShdw blurRad="190500" algn="tl" rotWithShape="0">
              <a:srgbClr val="000000">
                <a:alpha val="70000"/>
              </a:srgbClr>
            </a:outerShdw>
          </a:effectLst>
        </p:spPr>
      </p:pic>
      <p:pic>
        <p:nvPicPr>
          <p:cNvPr id="22" name="Imagen 21"/>
          <p:cNvPicPr>
            <a:picLocks noChangeAspect="1"/>
          </p:cNvPicPr>
          <p:nvPr/>
        </p:nvPicPr>
        <p:blipFill>
          <a:blip r:embed="rId9"/>
          <a:stretch>
            <a:fillRect/>
          </a:stretch>
        </p:blipFill>
        <p:spPr>
          <a:xfrm>
            <a:off x="11043796" y="3367019"/>
            <a:ext cx="471158" cy="630480"/>
          </a:xfrm>
          <a:prstGeom prst="rect">
            <a:avLst/>
          </a:prstGeom>
          <a:ln>
            <a:noFill/>
          </a:ln>
          <a:effectLst>
            <a:outerShdw blurRad="190500" algn="tl" rotWithShape="0">
              <a:srgbClr val="000000">
                <a:alpha val="70000"/>
              </a:srgbClr>
            </a:outerShdw>
          </a:effectLst>
        </p:spPr>
      </p:pic>
      <p:pic>
        <p:nvPicPr>
          <p:cNvPr id="23" name="Imagen 22"/>
          <p:cNvPicPr>
            <a:picLocks noChangeAspect="1"/>
          </p:cNvPicPr>
          <p:nvPr/>
        </p:nvPicPr>
        <p:blipFill>
          <a:blip r:embed="rId9"/>
          <a:stretch>
            <a:fillRect/>
          </a:stretch>
        </p:blipFill>
        <p:spPr>
          <a:xfrm>
            <a:off x="8155708" y="3343997"/>
            <a:ext cx="471158" cy="630480"/>
          </a:xfrm>
          <a:prstGeom prst="rect">
            <a:avLst/>
          </a:prstGeom>
          <a:ln>
            <a:noFill/>
          </a:ln>
          <a:effectLst>
            <a:outerShdw blurRad="190500" algn="tl" rotWithShape="0">
              <a:srgbClr val="000000">
                <a:alpha val="70000"/>
              </a:srgbClr>
            </a:outerShdw>
          </a:effectLst>
        </p:spPr>
      </p:pic>
      <p:pic>
        <p:nvPicPr>
          <p:cNvPr id="26" name="Imagen 25"/>
          <p:cNvPicPr>
            <a:picLocks noChangeAspect="1"/>
          </p:cNvPicPr>
          <p:nvPr/>
        </p:nvPicPr>
        <p:blipFill>
          <a:blip r:embed="rId10"/>
          <a:stretch>
            <a:fillRect/>
          </a:stretch>
        </p:blipFill>
        <p:spPr>
          <a:xfrm>
            <a:off x="7484005" y="3913016"/>
            <a:ext cx="4124610" cy="256642"/>
          </a:xfrm>
          <a:prstGeom prst="rect">
            <a:avLst/>
          </a:prstGeom>
          <a:ln>
            <a:noFill/>
          </a:ln>
          <a:effectLst>
            <a:outerShdw blurRad="190500" algn="tl" rotWithShape="0">
              <a:srgbClr val="000000">
                <a:alpha val="70000"/>
              </a:srgbClr>
            </a:outerShdw>
          </a:effectLst>
        </p:spPr>
      </p:pic>
      <p:pic>
        <p:nvPicPr>
          <p:cNvPr id="14" name="Imagen 13"/>
          <p:cNvPicPr>
            <a:picLocks noChangeAspect="1"/>
          </p:cNvPicPr>
          <p:nvPr/>
        </p:nvPicPr>
        <p:blipFill>
          <a:blip r:embed="rId11"/>
          <a:stretch>
            <a:fillRect/>
          </a:stretch>
        </p:blipFill>
        <p:spPr>
          <a:xfrm>
            <a:off x="9404241" y="3590617"/>
            <a:ext cx="1304520" cy="556595"/>
          </a:xfrm>
          <a:prstGeom prst="rect">
            <a:avLst/>
          </a:prstGeom>
          <a:ln>
            <a:noFill/>
          </a:ln>
          <a:effectLst>
            <a:outerShdw blurRad="190500" algn="tl" rotWithShape="0">
              <a:srgbClr val="000000">
                <a:alpha val="70000"/>
              </a:srgbClr>
            </a:outerShdw>
          </a:effectLst>
        </p:spPr>
      </p:pic>
      <p:pic>
        <p:nvPicPr>
          <p:cNvPr id="25" name="Imagen 24"/>
          <p:cNvPicPr>
            <a:picLocks noChangeAspect="1"/>
          </p:cNvPicPr>
          <p:nvPr/>
        </p:nvPicPr>
        <p:blipFill>
          <a:blip r:embed="rId9"/>
          <a:stretch>
            <a:fillRect/>
          </a:stretch>
        </p:blipFill>
        <p:spPr>
          <a:xfrm>
            <a:off x="10653846" y="3539178"/>
            <a:ext cx="471158" cy="630480"/>
          </a:xfrm>
          <a:prstGeom prst="rect">
            <a:avLst/>
          </a:prstGeom>
          <a:ln>
            <a:noFill/>
          </a:ln>
          <a:effectLst>
            <a:outerShdw blurRad="190500" algn="tl" rotWithShape="0">
              <a:srgbClr val="000000">
                <a:alpha val="70000"/>
              </a:srgbClr>
            </a:outerShdw>
          </a:effectLst>
        </p:spPr>
      </p:pic>
      <p:pic>
        <p:nvPicPr>
          <p:cNvPr id="24" name="Imagen 23"/>
          <p:cNvPicPr>
            <a:picLocks noChangeAspect="1"/>
          </p:cNvPicPr>
          <p:nvPr/>
        </p:nvPicPr>
        <p:blipFill>
          <a:blip r:embed="rId9"/>
          <a:stretch>
            <a:fillRect/>
          </a:stretch>
        </p:blipFill>
        <p:spPr>
          <a:xfrm>
            <a:off x="8453579" y="3534084"/>
            <a:ext cx="471158" cy="630480"/>
          </a:xfrm>
          <a:prstGeom prst="rect">
            <a:avLst/>
          </a:prstGeom>
          <a:ln>
            <a:noFill/>
          </a:ln>
          <a:effectLst>
            <a:outerShdw blurRad="190500" algn="tl" rotWithShape="0">
              <a:srgbClr val="000000">
                <a:alpha val="70000"/>
              </a:srgbClr>
            </a:outerShdw>
          </a:effectLst>
        </p:spPr>
      </p:pic>
      <p:pic>
        <p:nvPicPr>
          <p:cNvPr id="20" name="Imagen 19"/>
          <p:cNvPicPr>
            <a:picLocks noChangeAspect="1"/>
          </p:cNvPicPr>
          <p:nvPr/>
        </p:nvPicPr>
        <p:blipFill>
          <a:blip r:embed="rId9"/>
          <a:stretch>
            <a:fillRect/>
          </a:stretch>
        </p:blipFill>
        <p:spPr>
          <a:xfrm>
            <a:off x="7787446" y="3553674"/>
            <a:ext cx="471158" cy="630480"/>
          </a:xfrm>
          <a:prstGeom prst="rect">
            <a:avLst/>
          </a:prstGeom>
          <a:ln>
            <a:noFill/>
          </a:ln>
          <a:effectLst>
            <a:outerShdw blurRad="190500" algn="tl" rotWithShape="0">
              <a:srgbClr val="000000">
                <a:alpha val="70000"/>
              </a:srgbClr>
            </a:outerShdw>
          </a:effectLst>
        </p:spPr>
      </p:pic>
      <p:pic>
        <p:nvPicPr>
          <p:cNvPr id="40" name="Imagen 39"/>
          <p:cNvPicPr>
            <a:picLocks noChangeAspect="1"/>
          </p:cNvPicPr>
          <p:nvPr/>
        </p:nvPicPr>
        <p:blipFill>
          <a:blip r:embed="rId12"/>
          <a:stretch>
            <a:fillRect/>
          </a:stretch>
        </p:blipFill>
        <p:spPr>
          <a:xfrm>
            <a:off x="9483554" y="3404917"/>
            <a:ext cx="338302" cy="338302"/>
          </a:xfrm>
          <a:prstGeom prst="rect">
            <a:avLst/>
          </a:prstGeom>
        </p:spPr>
      </p:pic>
    </p:spTree>
    <p:extLst>
      <p:ext uri="{BB962C8B-B14F-4D97-AF65-F5344CB8AC3E}">
        <p14:creationId xmlns:p14="http://schemas.microsoft.com/office/powerpoint/2010/main" val="3319218788"/>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47" y="626851"/>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Plataforma de seguimiento</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25</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8" name="Google Shape;150;p15"/>
          <p:cNvPicPr/>
          <p:nvPr/>
        </p:nvPicPr>
        <p:blipFill rotWithShape="1">
          <a:blip r:embed="rId4" cstate="print">
            <a:alphaModFix/>
            <a:extLst>
              <a:ext uri="{28A0092B-C50C-407E-A947-70E740481C1C}">
                <a14:useLocalDpi xmlns:a14="http://schemas.microsoft.com/office/drawing/2010/main" val="0"/>
              </a:ext>
            </a:extLst>
          </a:blip>
          <a:srcRect r="2111"/>
          <a:stretch/>
        </p:blipFill>
        <p:spPr bwMode="auto">
          <a:xfrm>
            <a:off x="8446846" y="1824140"/>
            <a:ext cx="2732604" cy="4393396"/>
          </a:xfrm>
          <a:prstGeom prst="rect">
            <a:avLst/>
          </a:prstGeom>
          <a:ln>
            <a:noFill/>
          </a:ln>
          <a:effectLst/>
          <a:extLst>
            <a:ext uri="{53640926-AAD7-44D8-BBD7-CCE9431645EC}">
              <a14:shadowObscured xmlns:a14="http://schemas.microsoft.com/office/drawing/2010/main"/>
            </a:ext>
          </a:extLst>
        </p:spPr>
      </p:pic>
      <p:grpSp>
        <p:nvGrpSpPr>
          <p:cNvPr id="9" name="Grupo 8"/>
          <p:cNvGrpSpPr/>
          <p:nvPr/>
        </p:nvGrpSpPr>
        <p:grpSpPr>
          <a:xfrm>
            <a:off x="7879489" y="445913"/>
            <a:ext cx="2722528" cy="958432"/>
            <a:chOff x="3591281" y="4297511"/>
            <a:chExt cx="2722528" cy="958432"/>
          </a:xfrm>
        </p:grpSpPr>
        <p:pic>
          <p:nvPicPr>
            <p:cNvPr id="10" name="Imagen 9"/>
            <p:cNvPicPr>
              <a:picLocks noChangeAspect="1"/>
            </p:cNvPicPr>
            <p:nvPr/>
          </p:nvPicPr>
          <p:blipFill>
            <a:blip r:embed="rId5"/>
            <a:stretch>
              <a:fillRect/>
            </a:stretch>
          </p:blipFill>
          <p:spPr>
            <a:xfrm>
              <a:off x="3591281" y="4297511"/>
              <a:ext cx="958432" cy="958432"/>
            </a:xfrm>
            <a:prstGeom prst="rect">
              <a:avLst/>
            </a:prstGeom>
            <a:ln>
              <a:noFill/>
            </a:ln>
            <a:effectLst>
              <a:outerShdw blurRad="190500" algn="tl" rotWithShape="0">
                <a:srgbClr val="000000">
                  <a:alpha val="70000"/>
                </a:srgbClr>
              </a:outerShdw>
            </a:effectLst>
          </p:spPr>
        </p:pic>
        <p:sp>
          <p:nvSpPr>
            <p:cNvPr id="12" name="CuadroTexto 11"/>
            <p:cNvSpPr txBox="1"/>
            <p:nvPr/>
          </p:nvSpPr>
          <p:spPr>
            <a:xfrm>
              <a:off x="4657971" y="4446444"/>
              <a:ext cx="1655838" cy="707886"/>
            </a:xfrm>
            <a:prstGeom prst="rect">
              <a:avLst/>
            </a:prstGeom>
            <a:noFill/>
          </p:spPr>
          <p:txBody>
            <a:bodyPr wrap="none" rtlCol="0">
              <a:spAutoFit/>
            </a:bodyPr>
            <a:lstStyle/>
            <a:p>
              <a:r>
                <a:rPr lang="es-ES" sz="4000" dirty="0" smtClean="0">
                  <a:latin typeface="Calibri Light" panose="020F0302020204030204" pitchFamily="34" charset="0"/>
                  <a:cs typeface="Calibri Light" panose="020F0302020204030204" pitchFamily="34" charset="0"/>
                </a:rPr>
                <a:t>Traccar</a:t>
              </a:r>
              <a:endParaRPr lang="es-ES" sz="2800" dirty="0">
                <a:latin typeface="Calibri Light" panose="020F0302020204030204" pitchFamily="34" charset="0"/>
                <a:cs typeface="Calibri Light" panose="020F0302020204030204" pitchFamily="34" charset="0"/>
              </a:endParaRPr>
            </a:p>
          </p:txBody>
        </p:sp>
      </p:grpSp>
      <p:pic>
        <p:nvPicPr>
          <p:cNvPr id="6" name="Imagen 5"/>
          <p:cNvPicPr>
            <a:picLocks noChangeAspect="1"/>
          </p:cNvPicPr>
          <p:nvPr/>
        </p:nvPicPr>
        <p:blipFill>
          <a:blip r:embed="rId6"/>
          <a:stretch>
            <a:fillRect/>
          </a:stretch>
        </p:blipFill>
        <p:spPr>
          <a:xfrm>
            <a:off x="5851267" y="1943201"/>
            <a:ext cx="589984" cy="589984"/>
          </a:xfrm>
          <a:prstGeom prst="rect">
            <a:avLst/>
          </a:prstGeom>
          <a:ln>
            <a:noFill/>
          </a:ln>
          <a:effectLst>
            <a:outerShdw blurRad="190500" algn="tl" rotWithShape="0">
              <a:srgbClr val="000000">
                <a:alpha val="70000"/>
              </a:srgbClr>
            </a:outerShdw>
          </a:effectLst>
        </p:spPr>
      </p:pic>
      <p:pic>
        <p:nvPicPr>
          <p:cNvPr id="15" name="Imagen 14"/>
          <p:cNvPicPr>
            <a:picLocks noChangeAspect="1"/>
          </p:cNvPicPr>
          <p:nvPr/>
        </p:nvPicPr>
        <p:blipFill>
          <a:blip r:embed="rId7"/>
          <a:stretch>
            <a:fillRect/>
          </a:stretch>
        </p:blipFill>
        <p:spPr>
          <a:xfrm>
            <a:off x="6705950" y="1869875"/>
            <a:ext cx="611951" cy="611951"/>
          </a:xfrm>
          <a:prstGeom prst="rect">
            <a:avLst/>
          </a:prstGeom>
          <a:ln>
            <a:noFill/>
          </a:ln>
          <a:effectLst>
            <a:outerShdw blurRad="190500" algn="tl" rotWithShape="0">
              <a:srgbClr val="000000">
                <a:alpha val="70000"/>
              </a:srgbClr>
            </a:outerShdw>
          </a:effectLst>
        </p:spPr>
      </p:pic>
      <p:pic>
        <p:nvPicPr>
          <p:cNvPr id="16" name="Imagen 15"/>
          <p:cNvPicPr>
            <a:picLocks noChangeAspect="1"/>
          </p:cNvPicPr>
          <p:nvPr/>
        </p:nvPicPr>
        <p:blipFill>
          <a:blip r:embed="rId8"/>
          <a:stretch>
            <a:fillRect/>
          </a:stretch>
        </p:blipFill>
        <p:spPr>
          <a:xfrm>
            <a:off x="7317901" y="1822250"/>
            <a:ext cx="1008880" cy="755686"/>
          </a:xfrm>
          <a:prstGeom prst="rect">
            <a:avLst/>
          </a:prstGeom>
          <a:ln>
            <a:noFill/>
          </a:ln>
          <a:effectLst>
            <a:outerShdw blurRad="190500" algn="tl" rotWithShape="0">
              <a:srgbClr val="000000">
                <a:alpha val="70000"/>
              </a:srgbClr>
            </a:outerShdw>
          </a:effectLst>
        </p:spPr>
      </p:pic>
      <p:pic>
        <p:nvPicPr>
          <p:cNvPr id="17" name="Imagen 16"/>
          <p:cNvPicPr>
            <a:picLocks noChangeAspect="1"/>
          </p:cNvPicPr>
          <p:nvPr/>
        </p:nvPicPr>
        <p:blipFill>
          <a:blip r:embed="rId9"/>
          <a:stretch>
            <a:fillRect/>
          </a:stretch>
        </p:blipFill>
        <p:spPr>
          <a:xfrm>
            <a:off x="1079820" y="2700888"/>
            <a:ext cx="7206216" cy="3507123"/>
          </a:xfrm>
          <a:prstGeom prst="rect">
            <a:avLst/>
          </a:prstGeom>
          <a:effectLst/>
        </p:spPr>
      </p:pic>
      <p:sp>
        <p:nvSpPr>
          <p:cNvPr id="18" name="CuadroTexto 17"/>
          <p:cNvSpPr txBox="1"/>
          <p:nvPr/>
        </p:nvSpPr>
        <p:spPr>
          <a:xfrm>
            <a:off x="1021382" y="1690067"/>
            <a:ext cx="4987605" cy="954107"/>
          </a:xfrm>
          <a:prstGeom prst="rect">
            <a:avLst/>
          </a:prstGeom>
          <a:noFill/>
        </p:spPr>
        <p:txBody>
          <a:bodyPr wrap="square" rtlCol="0">
            <a:spAutoFit/>
          </a:bodyPr>
          <a:lstStyle/>
          <a:p>
            <a:pPr algn="ctr"/>
            <a:r>
              <a:rPr lang="es-ES" sz="2800"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Monitorización vía Web o Aplicación para Android e iOS</a:t>
            </a:r>
            <a:endParaRPr lang="es-ES" sz="2800"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69508238"/>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47" y="626851"/>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Especificación y adaptación de vehículos</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26</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grpSp>
        <p:nvGrpSpPr>
          <p:cNvPr id="13" name="Grupo 12"/>
          <p:cNvGrpSpPr/>
          <p:nvPr/>
        </p:nvGrpSpPr>
        <p:grpSpPr>
          <a:xfrm>
            <a:off x="1564732" y="1608138"/>
            <a:ext cx="4452938" cy="4452938"/>
            <a:chOff x="3955507" y="1389063"/>
            <a:chExt cx="4452938" cy="4452938"/>
          </a:xfrm>
        </p:grpSpPr>
        <p:pic>
          <p:nvPicPr>
            <p:cNvPr id="3" name="Imagen 2"/>
            <p:cNvPicPr>
              <a:picLocks noChangeAspect="1"/>
            </p:cNvPicPr>
            <p:nvPr/>
          </p:nvPicPr>
          <p:blipFill>
            <a:blip r:embed="rId4"/>
            <a:stretch>
              <a:fillRect/>
            </a:stretch>
          </p:blipFill>
          <p:spPr>
            <a:xfrm>
              <a:off x="3955507" y="1389063"/>
              <a:ext cx="4452938" cy="4452938"/>
            </a:xfrm>
            <a:prstGeom prst="rect">
              <a:avLst/>
            </a:prstGeom>
          </p:spPr>
        </p:pic>
        <p:pic>
          <p:nvPicPr>
            <p:cNvPr id="8" name="Imagen 7"/>
            <p:cNvPicPr>
              <a:picLocks noChangeAspect="1"/>
            </p:cNvPicPr>
            <p:nvPr/>
          </p:nvPicPr>
          <p:blipFill>
            <a:blip r:embed="rId5"/>
            <a:stretch>
              <a:fillRect/>
            </a:stretch>
          </p:blipFill>
          <p:spPr>
            <a:xfrm>
              <a:off x="4165057" y="4436072"/>
              <a:ext cx="1078903" cy="1078903"/>
            </a:xfrm>
            <a:prstGeom prst="rect">
              <a:avLst/>
            </a:prstGeom>
          </p:spPr>
        </p:pic>
        <p:pic>
          <p:nvPicPr>
            <p:cNvPr id="9" name="Imagen 8"/>
            <p:cNvPicPr>
              <a:picLocks noChangeAspect="1"/>
            </p:cNvPicPr>
            <p:nvPr/>
          </p:nvPicPr>
          <p:blipFill>
            <a:blip r:embed="rId6"/>
            <a:stretch>
              <a:fillRect/>
            </a:stretch>
          </p:blipFill>
          <p:spPr>
            <a:xfrm rot="3600000">
              <a:off x="6620745" y="2189598"/>
              <a:ext cx="1541308" cy="657625"/>
            </a:xfrm>
            <a:prstGeom prst="rect">
              <a:avLst/>
            </a:prstGeom>
            <a:ln>
              <a:noFill/>
            </a:ln>
            <a:effectLst/>
          </p:spPr>
        </p:pic>
        <p:pic>
          <p:nvPicPr>
            <p:cNvPr id="10" name="Imagen 9"/>
            <p:cNvPicPr>
              <a:picLocks noChangeAspect="1"/>
            </p:cNvPicPr>
            <p:nvPr/>
          </p:nvPicPr>
          <p:blipFill>
            <a:blip r:embed="rId7"/>
            <a:stretch>
              <a:fillRect/>
            </a:stretch>
          </p:blipFill>
          <p:spPr>
            <a:xfrm>
              <a:off x="6114398" y="4818045"/>
              <a:ext cx="1277002" cy="473055"/>
            </a:xfrm>
            <a:prstGeom prst="rect">
              <a:avLst/>
            </a:prstGeom>
          </p:spPr>
        </p:pic>
        <p:pic>
          <p:nvPicPr>
            <p:cNvPr id="12" name="Imagen 11"/>
            <p:cNvPicPr>
              <a:picLocks noChangeAspect="1"/>
            </p:cNvPicPr>
            <p:nvPr/>
          </p:nvPicPr>
          <p:blipFill>
            <a:blip r:embed="rId8"/>
            <a:stretch>
              <a:fillRect/>
            </a:stretch>
          </p:blipFill>
          <p:spPr>
            <a:xfrm rot="17448296">
              <a:off x="4258372" y="2364635"/>
              <a:ext cx="860782" cy="860782"/>
            </a:xfrm>
            <a:prstGeom prst="rect">
              <a:avLst/>
            </a:prstGeom>
            <a:ln>
              <a:noFill/>
            </a:ln>
            <a:effectLst/>
          </p:spPr>
        </p:pic>
        <p:pic>
          <p:nvPicPr>
            <p:cNvPr id="4" name="Imagen 3"/>
            <p:cNvPicPr>
              <a:picLocks noChangeAspect="1"/>
            </p:cNvPicPr>
            <p:nvPr/>
          </p:nvPicPr>
          <p:blipFill>
            <a:blip r:embed="rId9"/>
            <a:stretch>
              <a:fillRect/>
            </a:stretch>
          </p:blipFill>
          <p:spPr>
            <a:xfrm>
              <a:off x="5143379" y="3088305"/>
              <a:ext cx="758226" cy="758226"/>
            </a:xfrm>
            <a:prstGeom prst="rect">
              <a:avLst/>
            </a:prstGeom>
          </p:spPr>
        </p:pic>
      </p:grpSp>
      <p:grpSp>
        <p:nvGrpSpPr>
          <p:cNvPr id="24" name="Grupo 23"/>
          <p:cNvGrpSpPr/>
          <p:nvPr/>
        </p:nvGrpSpPr>
        <p:grpSpPr>
          <a:xfrm>
            <a:off x="6640702" y="2956559"/>
            <a:ext cx="3216096" cy="1492638"/>
            <a:chOff x="6396576" y="2507983"/>
            <a:chExt cx="2582237" cy="1198455"/>
          </a:xfrm>
        </p:grpSpPr>
        <p:pic>
          <p:nvPicPr>
            <p:cNvPr id="16" name="Imagen 15"/>
            <p:cNvPicPr>
              <a:picLocks noChangeAspect="1"/>
            </p:cNvPicPr>
            <p:nvPr/>
          </p:nvPicPr>
          <p:blipFill>
            <a:blip r:embed="rId10"/>
            <a:stretch>
              <a:fillRect/>
            </a:stretch>
          </p:blipFill>
          <p:spPr>
            <a:xfrm>
              <a:off x="7868419" y="2596044"/>
              <a:ext cx="1110394" cy="1110394"/>
            </a:xfrm>
            <a:prstGeom prst="rect">
              <a:avLst/>
            </a:prstGeom>
          </p:spPr>
        </p:pic>
        <p:pic>
          <p:nvPicPr>
            <p:cNvPr id="18" name="Imagen 17"/>
            <p:cNvPicPr>
              <a:picLocks noChangeAspect="1"/>
            </p:cNvPicPr>
            <p:nvPr/>
          </p:nvPicPr>
          <p:blipFill>
            <a:blip r:embed="rId11"/>
            <a:stretch>
              <a:fillRect/>
            </a:stretch>
          </p:blipFill>
          <p:spPr>
            <a:xfrm>
              <a:off x="6396576" y="2507983"/>
              <a:ext cx="1393551" cy="1198455"/>
            </a:xfrm>
            <a:prstGeom prst="rect">
              <a:avLst/>
            </a:prstGeom>
          </p:spPr>
        </p:pic>
        <p:cxnSp>
          <p:nvCxnSpPr>
            <p:cNvPr id="20" name="Conector recto 19"/>
            <p:cNvCxnSpPr/>
            <p:nvPr/>
          </p:nvCxnSpPr>
          <p:spPr>
            <a:xfrm>
              <a:off x="7321550" y="3110385"/>
              <a:ext cx="654050" cy="0"/>
            </a:xfrm>
            <a:prstGeom prst="line">
              <a:avLst/>
            </a:prstGeom>
            <a:ln w="19050">
              <a:solidFill>
                <a:schemeClr val="tx1"/>
              </a:solidFill>
            </a:ln>
          </p:spPr>
          <p:style>
            <a:lnRef idx="3">
              <a:schemeClr val="dk1"/>
            </a:lnRef>
            <a:fillRef idx="0">
              <a:schemeClr val="dk1"/>
            </a:fillRef>
            <a:effectRef idx="2">
              <a:schemeClr val="dk1"/>
            </a:effectRef>
            <a:fontRef idx="minor">
              <a:schemeClr val="tx1"/>
            </a:fontRef>
          </p:style>
        </p:cxnSp>
      </p:grpSp>
      <p:grpSp>
        <p:nvGrpSpPr>
          <p:cNvPr id="25" name="Grupo 24"/>
          <p:cNvGrpSpPr/>
          <p:nvPr/>
        </p:nvGrpSpPr>
        <p:grpSpPr>
          <a:xfrm>
            <a:off x="8078318" y="4155424"/>
            <a:ext cx="2307489" cy="2275538"/>
            <a:chOff x="7013830" y="3834607"/>
            <a:chExt cx="1852707" cy="1827053"/>
          </a:xfrm>
        </p:grpSpPr>
        <p:pic>
          <p:nvPicPr>
            <p:cNvPr id="21" name="Imagen 20"/>
            <p:cNvPicPr>
              <a:picLocks noChangeAspect="1"/>
            </p:cNvPicPr>
            <p:nvPr/>
          </p:nvPicPr>
          <p:blipFill>
            <a:blip r:embed="rId12"/>
            <a:stretch>
              <a:fillRect/>
            </a:stretch>
          </p:blipFill>
          <p:spPr>
            <a:xfrm>
              <a:off x="7473973" y="4231517"/>
              <a:ext cx="949643" cy="949643"/>
            </a:xfrm>
            <a:prstGeom prst="rect">
              <a:avLst/>
            </a:prstGeom>
          </p:spPr>
        </p:pic>
        <p:sp>
          <p:nvSpPr>
            <p:cNvPr id="23" name="Multiplicar 22"/>
            <p:cNvSpPr/>
            <p:nvPr/>
          </p:nvSpPr>
          <p:spPr>
            <a:xfrm>
              <a:off x="7013830" y="3834607"/>
              <a:ext cx="1852707" cy="1827053"/>
            </a:xfrm>
            <a:prstGeom prst="mathMultiply">
              <a:avLst>
                <a:gd name="adj1" fmla="val 4638"/>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grpSp>
      <p:pic>
        <p:nvPicPr>
          <p:cNvPr id="26" name="Imagen 25"/>
          <p:cNvPicPr>
            <a:picLocks noChangeAspect="1"/>
          </p:cNvPicPr>
          <p:nvPr/>
        </p:nvPicPr>
        <p:blipFill>
          <a:blip r:embed="rId13"/>
          <a:stretch>
            <a:fillRect/>
          </a:stretch>
        </p:blipFill>
        <p:spPr>
          <a:xfrm>
            <a:off x="9856798" y="2893613"/>
            <a:ext cx="1752345" cy="1762966"/>
          </a:xfrm>
          <a:prstGeom prst="rect">
            <a:avLst/>
          </a:prstGeom>
        </p:spPr>
      </p:pic>
      <p:sp>
        <p:nvSpPr>
          <p:cNvPr id="22" name="CuadroTexto 21"/>
          <p:cNvSpPr txBox="1"/>
          <p:nvPr/>
        </p:nvSpPr>
        <p:spPr>
          <a:xfrm>
            <a:off x="8248750" y="2110026"/>
            <a:ext cx="1743687" cy="754694"/>
          </a:xfrm>
          <a:prstGeom prst="rect">
            <a:avLst/>
          </a:prstGeom>
          <a:noFill/>
        </p:spPr>
        <p:txBody>
          <a:bodyPr wrap="square" rtlCol="0">
            <a:spAutoFit/>
          </a:bodyPr>
          <a:lstStyle/>
          <a:p>
            <a:pPr algn="ctr">
              <a:lnSpc>
                <a:spcPct val="150000"/>
              </a:lnSpc>
            </a:pPr>
            <a:r>
              <a:rPr lang="es-ES" sz="3200" b="1" dirty="0" smtClean="0">
                <a:latin typeface="Calibri Light" panose="020F0302020204030204" pitchFamily="34" charset="0"/>
                <a:cs typeface="Calibri Light" panose="020F0302020204030204" pitchFamily="34" charset="0"/>
              </a:rPr>
              <a:t>CAN BUS</a:t>
            </a:r>
          </a:p>
        </p:txBody>
      </p:sp>
    </p:spTree>
    <p:extLst>
      <p:ext uri="{BB962C8B-B14F-4D97-AF65-F5344CB8AC3E}">
        <p14:creationId xmlns:p14="http://schemas.microsoft.com/office/powerpoint/2010/main" val="12933007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47" y="626851"/>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Caso específico – Opel Astra H</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27</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6" name="Imagen 5" descr="Resultado de imagen de opel astra h"/>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8118" y="1758623"/>
            <a:ext cx="3454707" cy="2300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Resultado de imagen de general motor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7682" y="2447987"/>
            <a:ext cx="2764390" cy="207329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5254065" y="4059615"/>
            <a:ext cx="2118850" cy="461665"/>
          </a:xfrm>
          <a:prstGeom prst="rect">
            <a:avLst/>
          </a:prstGeom>
          <a:noFill/>
        </p:spPr>
        <p:txBody>
          <a:bodyPr wrap="none" rtlCol="0">
            <a:spAutoFit/>
          </a:bodyPr>
          <a:lstStyle/>
          <a:p>
            <a:r>
              <a:rPr lang="es-ES" sz="2400" i="1" dirty="0" smtClean="0">
                <a:latin typeface="Calibri Light" panose="020F0302020204030204" pitchFamily="34" charset="0"/>
                <a:cs typeface="Calibri Light" panose="020F0302020204030204" pitchFamily="34" charset="0"/>
              </a:rPr>
              <a:t>General Motors</a:t>
            </a:r>
            <a:endParaRPr lang="es-ES" sz="2400" i="1" dirty="0">
              <a:latin typeface="Calibri Light" panose="020F0302020204030204" pitchFamily="34" charset="0"/>
              <a:cs typeface="Calibri Light" panose="020F0302020204030204" pitchFamily="34" charset="0"/>
            </a:endParaRPr>
          </a:p>
        </p:txBody>
      </p:sp>
      <p:pic>
        <p:nvPicPr>
          <p:cNvPr id="1028" name="Picture 4" descr="Resultado de imagen de opel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8806" y="1749429"/>
            <a:ext cx="1925433" cy="1083056"/>
          </a:xfrm>
          <a:prstGeom prst="rect">
            <a:avLst/>
          </a:prstGeom>
          <a:noFill/>
          <a:extLst>
            <a:ext uri="{909E8E84-426E-40DD-AFC4-6F175D3DCCD1}">
              <a14:hiddenFill xmlns:a14="http://schemas.microsoft.com/office/drawing/2010/main">
                <a:solidFill>
                  <a:srgbClr val="FFFFFF"/>
                </a:solidFill>
              </a14:hiddenFill>
            </a:ext>
          </a:extLst>
        </p:spPr>
      </p:pic>
      <p:sp>
        <p:nvSpPr>
          <p:cNvPr id="4" name="Abrir llave 3"/>
          <p:cNvSpPr/>
          <p:nvPr/>
        </p:nvSpPr>
        <p:spPr>
          <a:xfrm>
            <a:off x="7527772" y="1612900"/>
            <a:ext cx="512876" cy="4127499"/>
          </a:xfrm>
          <a:prstGeom prst="leftBrace">
            <a:avLst>
              <a:gd name="adj1" fmla="val 55115"/>
              <a:gd name="adj2" fmla="val 5031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CuadroTexto 11"/>
          <p:cNvSpPr txBox="1"/>
          <p:nvPr/>
        </p:nvSpPr>
        <p:spPr>
          <a:xfrm>
            <a:off x="9782243" y="2059288"/>
            <a:ext cx="846707" cy="523220"/>
          </a:xfrm>
          <a:prstGeom prst="rect">
            <a:avLst/>
          </a:prstGeom>
          <a:noFill/>
        </p:spPr>
        <p:txBody>
          <a:bodyPr wrap="none" rtlCol="0">
            <a:spAutoFit/>
          </a:bodyPr>
          <a:lstStyle/>
          <a:p>
            <a:r>
              <a:rPr lang="es-ES" sz="2800" i="1" dirty="0" smtClean="0">
                <a:latin typeface="Calibri Light" panose="020F0302020204030204" pitchFamily="34" charset="0"/>
                <a:cs typeface="Calibri Light" panose="020F0302020204030204" pitchFamily="34" charset="0"/>
              </a:rPr>
              <a:t>Opel</a:t>
            </a:r>
            <a:endParaRPr lang="es-ES" sz="2800" i="1" dirty="0">
              <a:latin typeface="Calibri Light" panose="020F0302020204030204" pitchFamily="34" charset="0"/>
              <a:cs typeface="Calibri Light" panose="020F0302020204030204" pitchFamily="34" charset="0"/>
            </a:endParaRPr>
          </a:p>
        </p:txBody>
      </p:sp>
      <p:pic>
        <p:nvPicPr>
          <p:cNvPr id="1030" name="Picture 6" descr="Resultado de imagen de vauxhal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8806" y="3175562"/>
            <a:ext cx="1859731" cy="1394798"/>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9782243" y="3556770"/>
            <a:ext cx="1404680" cy="523220"/>
          </a:xfrm>
          <a:prstGeom prst="rect">
            <a:avLst/>
          </a:prstGeom>
          <a:noFill/>
        </p:spPr>
        <p:txBody>
          <a:bodyPr wrap="none" rtlCol="0">
            <a:spAutoFit/>
          </a:bodyPr>
          <a:lstStyle/>
          <a:p>
            <a:r>
              <a:rPr lang="es-ES" sz="2800" i="1" dirty="0" smtClean="0">
                <a:latin typeface="Calibri Light" panose="020F0302020204030204" pitchFamily="34" charset="0"/>
                <a:cs typeface="Calibri Light" panose="020F0302020204030204" pitchFamily="34" charset="0"/>
              </a:rPr>
              <a:t>Vauxhall</a:t>
            </a:r>
            <a:endParaRPr lang="es-ES" sz="2800" i="1" dirty="0">
              <a:latin typeface="Calibri Light" panose="020F0302020204030204" pitchFamily="34" charset="0"/>
              <a:cs typeface="Calibri Light" panose="020F0302020204030204" pitchFamily="34" charset="0"/>
            </a:endParaRPr>
          </a:p>
        </p:txBody>
      </p:sp>
      <p:pic>
        <p:nvPicPr>
          <p:cNvPr id="8" name="Imagen 7"/>
          <p:cNvPicPr>
            <a:picLocks noChangeAspect="1"/>
          </p:cNvPicPr>
          <p:nvPr/>
        </p:nvPicPr>
        <p:blipFill>
          <a:blip r:embed="rId8"/>
          <a:stretch>
            <a:fillRect/>
          </a:stretch>
        </p:blipFill>
        <p:spPr>
          <a:xfrm>
            <a:off x="8040648" y="5015037"/>
            <a:ext cx="1709471" cy="487000"/>
          </a:xfrm>
          <a:prstGeom prst="rect">
            <a:avLst/>
          </a:prstGeom>
        </p:spPr>
      </p:pic>
      <p:sp>
        <p:nvSpPr>
          <p:cNvPr id="15" name="CuadroTexto 14"/>
          <p:cNvSpPr txBox="1"/>
          <p:nvPr/>
        </p:nvSpPr>
        <p:spPr>
          <a:xfrm>
            <a:off x="9843510" y="4927985"/>
            <a:ext cx="1545359" cy="523220"/>
          </a:xfrm>
          <a:prstGeom prst="rect">
            <a:avLst/>
          </a:prstGeom>
          <a:noFill/>
        </p:spPr>
        <p:txBody>
          <a:bodyPr wrap="none" rtlCol="0">
            <a:spAutoFit/>
          </a:bodyPr>
          <a:lstStyle/>
          <a:p>
            <a:r>
              <a:rPr lang="es-ES" sz="2800" i="1" dirty="0" smtClean="0">
                <a:latin typeface="Calibri Light" panose="020F0302020204030204" pitchFamily="34" charset="0"/>
                <a:cs typeface="Calibri Light" panose="020F0302020204030204" pitchFamily="34" charset="0"/>
              </a:rPr>
              <a:t>Chevrolet</a:t>
            </a:r>
            <a:endParaRPr lang="es-ES" sz="2800" i="1" dirty="0">
              <a:latin typeface="Calibri Light" panose="020F0302020204030204" pitchFamily="34" charset="0"/>
              <a:cs typeface="Calibri Light" panose="020F0302020204030204" pitchFamily="34" charset="0"/>
            </a:endParaRPr>
          </a:p>
        </p:txBody>
      </p:sp>
      <p:sp>
        <p:nvSpPr>
          <p:cNvPr id="16" name="CuadroTexto 15"/>
          <p:cNvSpPr txBox="1"/>
          <p:nvPr/>
        </p:nvSpPr>
        <p:spPr>
          <a:xfrm>
            <a:off x="1176604" y="4769704"/>
            <a:ext cx="3701078" cy="830997"/>
          </a:xfrm>
          <a:prstGeom prst="rect">
            <a:avLst/>
          </a:prstGeom>
          <a:noFill/>
        </p:spPr>
        <p:txBody>
          <a:bodyPr wrap="none" rtlCol="0">
            <a:spAutoFit/>
          </a:bodyPr>
          <a:lstStyle/>
          <a:p>
            <a:pPr algn="ctr"/>
            <a:r>
              <a:rPr lang="es-ES" sz="2400" i="1" dirty="0" smtClean="0">
                <a:latin typeface="Calibri Light" panose="020F0302020204030204" pitchFamily="34" charset="0"/>
                <a:cs typeface="Calibri Light" panose="020F0302020204030204" pitchFamily="34" charset="0"/>
              </a:rPr>
              <a:t>Opel Astra H (3ª generación)</a:t>
            </a:r>
          </a:p>
          <a:p>
            <a:pPr algn="ctr"/>
            <a:r>
              <a:rPr lang="es-ES" sz="2400" i="1" dirty="0" smtClean="0">
                <a:latin typeface="Calibri Light" panose="020F0302020204030204" pitchFamily="34" charset="0"/>
                <a:cs typeface="Calibri Light" panose="020F0302020204030204" pitchFamily="34" charset="0"/>
              </a:rPr>
              <a:t>2004 - 2010</a:t>
            </a:r>
            <a:endParaRPr lang="es-ES" sz="2400" i="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53961418"/>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1316546" y="1621969"/>
            <a:ext cx="1777314" cy="1414664"/>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a:latin typeface="Calibri Light" panose="020F0302020204030204" pitchFamily="34" charset="0"/>
              <a:cs typeface="Calibri Light" panose="020F0302020204030204" pitchFamily="34" charset="0"/>
            </a:endParaRPr>
          </a:p>
        </p:txBody>
      </p:sp>
      <p:sp>
        <p:nvSpPr>
          <p:cNvPr id="2" name="Título 1"/>
          <p:cNvSpPr>
            <a:spLocks noGrp="1"/>
          </p:cNvSpPr>
          <p:nvPr>
            <p:ph type="title"/>
          </p:nvPr>
        </p:nvSpPr>
        <p:spPr>
          <a:xfrm>
            <a:off x="1316547" y="626851"/>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Opel Astra H – Bus de datos</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28</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6" name="Imagen 5" descr="Resultado de imagen de opel astra h"/>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1825" y="432160"/>
            <a:ext cx="1553044" cy="10343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p:cNvPicPr>
            <a:picLocks noChangeAspect="1"/>
          </p:cNvPicPr>
          <p:nvPr/>
        </p:nvPicPr>
        <p:blipFill>
          <a:blip r:embed="rId5"/>
          <a:stretch>
            <a:fillRect/>
          </a:stretch>
        </p:blipFill>
        <p:spPr>
          <a:xfrm>
            <a:off x="1600419" y="1840327"/>
            <a:ext cx="1209568" cy="977948"/>
          </a:xfrm>
          <a:prstGeom prst="rect">
            <a:avLst/>
          </a:prstGeom>
        </p:spPr>
      </p:pic>
      <p:sp>
        <p:nvSpPr>
          <p:cNvPr id="13" name="CuadroTexto 12"/>
          <p:cNvSpPr txBox="1"/>
          <p:nvPr/>
        </p:nvSpPr>
        <p:spPr>
          <a:xfrm>
            <a:off x="3231907" y="1788193"/>
            <a:ext cx="8401293" cy="1015663"/>
          </a:xfrm>
          <a:prstGeom prst="rect">
            <a:avLst/>
          </a:prstGeom>
          <a:noFill/>
        </p:spPr>
        <p:txBody>
          <a:bodyPr wrap="square" rtlCol="0">
            <a:spAutoFit/>
          </a:bodyPr>
          <a:lstStyle/>
          <a:p>
            <a:r>
              <a:rPr lang="es-ES" sz="3200" b="1" dirty="0" smtClean="0">
                <a:latin typeface="Calibri Light" panose="020F0302020204030204" pitchFamily="34" charset="0"/>
                <a:cs typeface="Calibri Light" panose="020F0302020204030204" pitchFamily="34" charset="0"/>
              </a:rPr>
              <a:t>Alta velocidad (HS-CAN)</a:t>
            </a:r>
            <a:r>
              <a:rPr lang="es-ES" sz="3200" dirty="0" smtClean="0">
                <a:latin typeface="Calibri Light" panose="020F0302020204030204" pitchFamily="34" charset="0"/>
                <a:cs typeface="Calibri Light" panose="020F0302020204030204" pitchFamily="34" charset="0"/>
              </a:rPr>
              <a:t> </a:t>
            </a:r>
            <a:r>
              <a:rPr lang="es-ES" sz="3200" dirty="0" smtClean="0">
                <a:latin typeface="Calibri Light" panose="020F0302020204030204" pitchFamily="34" charset="0"/>
                <a:cs typeface="Calibri Light" panose="020F0302020204030204" pitchFamily="34" charset="0"/>
                <a:sym typeface="Wingdings" panose="05000000000000000000" pitchFamily="2" charset="2"/>
              </a:rPr>
              <a:t> </a:t>
            </a:r>
            <a:r>
              <a:rPr lang="es-ES" sz="3200" dirty="0">
                <a:latin typeface="Calibri Light" panose="020F0302020204030204" pitchFamily="34" charset="0"/>
                <a:cs typeface="Calibri Light" panose="020F0302020204030204" pitchFamily="34" charset="0"/>
              </a:rPr>
              <a:t>B</a:t>
            </a:r>
            <a:r>
              <a:rPr lang="es-ES" sz="2800" dirty="0">
                <a:latin typeface="Calibri Light" panose="020F0302020204030204" pitchFamily="34" charset="0"/>
                <a:cs typeface="Calibri Light" panose="020F0302020204030204" pitchFamily="34" charset="0"/>
              </a:rPr>
              <a:t>loque </a:t>
            </a:r>
            <a:r>
              <a:rPr lang="es-ES" sz="2800" dirty="0" smtClean="0">
                <a:latin typeface="Calibri Light" panose="020F0302020204030204" pitchFamily="34" charset="0"/>
                <a:cs typeface="Calibri Light" panose="020F0302020204030204" pitchFamily="34" charset="0"/>
              </a:rPr>
              <a:t>motor </a:t>
            </a:r>
            <a:endParaRPr lang="es-ES" sz="3200" dirty="0" smtClean="0">
              <a:latin typeface="Calibri Light" panose="020F0302020204030204" pitchFamily="34" charset="0"/>
              <a:cs typeface="Calibri Light" panose="020F0302020204030204" pitchFamily="34" charset="0"/>
            </a:endParaRPr>
          </a:p>
          <a:p>
            <a:r>
              <a:rPr lang="es-ES" sz="2800" i="1" dirty="0" smtClean="0">
                <a:latin typeface="Calibri Light" panose="020F0302020204030204" pitchFamily="34" charset="0"/>
                <a:cs typeface="Calibri Light" panose="020F0302020204030204" pitchFamily="34" charset="0"/>
              </a:rPr>
              <a:t>	Temperatura, Embrague, Frenos, ABS, Airbags</a:t>
            </a:r>
          </a:p>
        </p:txBody>
      </p:sp>
      <p:sp>
        <p:nvSpPr>
          <p:cNvPr id="16" name="Rectángulo redondeado 15"/>
          <p:cNvSpPr/>
          <p:nvPr/>
        </p:nvSpPr>
        <p:spPr>
          <a:xfrm>
            <a:off x="1302031" y="3199739"/>
            <a:ext cx="10443653" cy="1482410"/>
          </a:xfrm>
          <a:prstGeom prst="roundRect">
            <a:avLst>
              <a:gd name="adj" fmla="val 24532"/>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a:latin typeface="Calibri Light" panose="020F0302020204030204" pitchFamily="34" charset="0"/>
              <a:cs typeface="Calibri Light" panose="020F0302020204030204" pitchFamily="34" charset="0"/>
            </a:endParaRPr>
          </a:p>
        </p:txBody>
      </p:sp>
      <p:pic>
        <p:nvPicPr>
          <p:cNvPr id="14" name="Imagen 13"/>
          <p:cNvPicPr>
            <a:picLocks noChangeAspect="1"/>
          </p:cNvPicPr>
          <p:nvPr/>
        </p:nvPicPr>
        <p:blipFill>
          <a:blip r:embed="rId6"/>
          <a:stretch>
            <a:fillRect/>
          </a:stretch>
        </p:blipFill>
        <p:spPr>
          <a:xfrm>
            <a:off x="1585007" y="4168519"/>
            <a:ext cx="1277002" cy="473055"/>
          </a:xfrm>
          <a:prstGeom prst="rect">
            <a:avLst/>
          </a:prstGeom>
        </p:spPr>
      </p:pic>
      <p:pic>
        <p:nvPicPr>
          <p:cNvPr id="15" name="Imagen 14"/>
          <p:cNvPicPr>
            <a:picLocks noChangeAspect="1"/>
          </p:cNvPicPr>
          <p:nvPr/>
        </p:nvPicPr>
        <p:blipFill>
          <a:blip r:embed="rId7"/>
          <a:stretch>
            <a:fillRect/>
          </a:stretch>
        </p:blipFill>
        <p:spPr>
          <a:xfrm>
            <a:off x="1585007" y="3278947"/>
            <a:ext cx="1265791" cy="840564"/>
          </a:xfrm>
          <a:prstGeom prst="rect">
            <a:avLst/>
          </a:prstGeom>
        </p:spPr>
      </p:pic>
      <p:sp>
        <p:nvSpPr>
          <p:cNvPr id="17" name="Rectángulo redondeado 16"/>
          <p:cNvSpPr/>
          <p:nvPr/>
        </p:nvSpPr>
        <p:spPr>
          <a:xfrm>
            <a:off x="1316546" y="4857871"/>
            <a:ext cx="1777314" cy="1414664"/>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a:latin typeface="Calibri Light" panose="020F0302020204030204" pitchFamily="34" charset="0"/>
              <a:cs typeface="Calibri Light" panose="020F0302020204030204" pitchFamily="34" charset="0"/>
            </a:endParaRPr>
          </a:p>
        </p:txBody>
      </p:sp>
      <p:sp>
        <p:nvSpPr>
          <p:cNvPr id="18" name="CuadroTexto 17"/>
          <p:cNvSpPr txBox="1"/>
          <p:nvPr/>
        </p:nvSpPr>
        <p:spPr>
          <a:xfrm>
            <a:off x="3231907" y="3471212"/>
            <a:ext cx="8528293" cy="1015663"/>
          </a:xfrm>
          <a:prstGeom prst="rect">
            <a:avLst/>
          </a:prstGeom>
          <a:noFill/>
        </p:spPr>
        <p:txBody>
          <a:bodyPr wrap="square" rtlCol="0">
            <a:spAutoFit/>
          </a:bodyPr>
          <a:lstStyle/>
          <a:p>
            <a:r>
              <a:rPr lang="es-ES" sz="3200" b="1" dirty="0" smtClean="0">
                <a:latin typeface="Calibri Light" panose="020F0302020204030204" pitchFamily="34" charset="0"/>
                <a:cs typeface="Calibri Light" panose="020F0302020204030204" pitchFamily="34" charset="0"/>
              </a:rPr>
              <a:t>Media velocidad (MS-CAN) </a:t>
            </a:r>
            <a:r>
              <a:rPr lang="es-ES" sz="3200" dirty="0" smtClean="0">
                <a:latin typeface="Calibri Light" panose="020F0302020204030204" pitchFamily="34" charset="0"/>
                <a:cs typeface="Calibri Light" panose="020F0302020204030204" pitchFamily="34" charset="0"/>
                <a:sym typeface="Wingdings" panose="05000000000000000000" pitchFamily="2" charset="2"/>
              </a:rPr>
              <a:t> </a:t>
            </a:r>
            <a:r>
              <a:rPr lang="es-ES" sz="3200" dirty="0" smtClean="0">
                <a:latin typeface="Calibri Light" panose="020F0302020204030204" pitchFamily="34" charset="0"/>
                <a:cs typeface="Calibri Light" panose="020F0302020204030204" pitchFamily="34" charset="0"/>
              </a:rPr>
              <a:t>Infoentretenimiento</a:t>
            </a:r>
            <a:endParaRPr lang="es-ES" sz="2800" dirty="0" smtClean="0">
              <a:latin typeface="Calibri Light" panose="020F0302020204030204" pitchFamily="34" charset="0"/>
              <a:cs typeface="Calibri Light" panose="020F0302020204030204" pitchFamily="34" charset="0"/>
            </a:endParaRPr>
          </a:p>
          <a:p>
            <a:r>
              <a:rPr lang="es-ES" sz="2800" i="1" dirty="0" smtClean="0">
                <a:latin typeface="Calibri Light" panose="020F0302020204030204" pitchFamily="34" charset="0"/>
                <a:cs typeface="Calibri Light" panose="020F0302020204030204" pitchFamily="34" charset="0"/>
              </a:rPr>
              <a:t>	Radio, Pantalla, Climatizador, Botones del volante</a:t>
            </a:r>
          </a:p>
        </p:txBody>
      </p:sp>
      <p:sp>
        <p:nvSpPr>
          <p:cNvPr id="19" name="CuadroTexto 18"/>
          <p:cNvSpPr txBox="1"/>
          <p:nvPr/>
        </p:nvSpPr>
        <p:spPr>
          <a:xfrm>
            <a:off x="3231906" y="5057371"/>
            <a:ext cx="8528293" cy="1015663"/>
          </a:xfrm>
          <a:prstGeom prst="rect">
            <a:avLst/>
          </a:prstGeom>
          <a:noFill/>
        </p:spPr>
        <p:txBody>
          <a:bodyPr wrap="square" rtlCol="0">
            <a:spAutoFit/>
          </a:bodyPr>
          <a:lstStyle/>
          <a:p>
            <a:r>
              <a:rPr lang="es-ES" sz="3200" b="1" dirty="0" smtClean="0">
                <a:latin typeface="Calibri Light" panose="020F0302020204030204" pitchFamily="34" charset="0"/>
                <a:cs typeface="Calibri Light" panose="020F0302020204030204" pitchFamily="34" charset="0"/>
              </a:rPr>
              <a:t>Baja velocidad (LS-CAN) </a:t>
            </a:r>
            <a:r>
              <a:rPr lang="es-ES" sz="3200" dirty="0" smtClean="0">
                <a:latin typeface="Calibri Light" panose="020F0302020204030204" pitchFamily="34" charset="0"/>
                <a:cs typeface="Calibri Light" panose="020F0302020204030204" pitchFamily="34" charset="0"/>
                <a:sym typeface="Wingdings" panose="05000000000000000000" pitchFamily="2" charset="2"/>
              </a:rPr>
              <a:t> Sistemas a</a:t>
            </a:r>
            <a:r>
              <a:rPr lang="es-ES" sz="3200" dirty="0" smtClean="0">
                <a:latin typeface="Calibri Light" panose="020F0302020204030204" pitchFamily="34" charset="0"/>
                <a:cs typeface="Calibri Light" panose="020F0302020204030204" pitchFamily="34" charset="0"/>
              </a:rPr>
              <a:t>uxiliares</a:t>
            </a:r>
            <a:endParaRPr lang="es-ES" sz="2800" dirty="0" smtClean="0">
              <a:latin typeface="Calibri Light" panose="020F0302020204030204" pitchFamily="34" charset="0"/>
              <a:cs typeface="Calibri Light" panose="020F0302020204030204" pitchFamily="34" charset="0"/>
            </a:endParaRPr>
          </a:p>
          <a:p>
            <a:r>
              <a:rPr lang="es-ES" sz="2800" i="1" dirty="0" smtClean="0">
                <a:latin typeface="Calibri Light" panose="020F0302020204030204" pitchFamily="34" charset="0"/>
                <a:cs typeface="Calibri Light" panose="020F0302020204030204" pitchFamily="34" charset="0"/>
              </a:rPr>
              <a:t>	Puertas, Alumbrado, Retrovisores, Intermitentes</a:t>
            </a:r>
          </a:p>
        </p:txBody>
      </p:sp>
      <p:pic>
        <p:nvPicPr>
          <p:cNvPr id="21" name="Imagen 20"/>
          <p:cNvPicPr>
            <a:picLocks noChangeAspect="1"/>
          </p:cNvPicPr>
          <p:nvPr/>
        </p:nvPicPr>
        <p:blipFill>
          <a:blip r:embed="rId8"/>
          <a:stretch>
            <a:fillRect/>
          </a:stretch>
        </p:blipFill>
        <p:spPr>
          <a:xfrm>
            <a:off x="2217902" y="5478339"/>
            <a:ext cx="770061" cy="770061"/>
          </a:xfrm>
          <a:prstGeom prst="rect">
            <a:avLst/>
          </a:prstGeom>
        </p:spPr>
      </p:pic>
      <p:pic>
        <p:nvPicPr>
          <p:cNvPr id="22" name="Imagen 21"/>
          <p:cNvPicPr>
            <a:picLocks noChangeAspect="1"/>
          </p:cNvPicPr>
          <p:nvPr/>
        </p:nvPicPr>
        <p:blipFill>
          <a:blip r:embed="rId9"/>
          <a:stretch>
            <a:fillRect/>
          </a:stretch>
        </p:blipFill>
        <p:spPr>
          <a:xfrm>
            <a:off x="1594466" y="4931419"/>
            <a:ext cx="970779" cy="714225"/>
          </a:xfrm>
          <a:prstGeom prst="rect">
            <a:avLst/>
          </a:prstGeom>
        </p:spPr>
      </p:pic>
    </p:spTree>
    <p:extLst>
      <p:ext uri="{BB962C8B-B14F-4D97-AF65-F5344CB8AC3E}">
        <p14:creationId xmlns:p14="http://schemas.microsoft.com/office/powerpoint/2010/main" val="4021317728"/>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47" y="626851"/>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Controladora en funcionamiento</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29</a:t>
            </a:fld>
            <a:endParaRPr lang="en-US"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
        <p:nvSpPr>
          <p:cNvPr id="3" name="CuadroTexto 2"/>
          <p:cNvSpPr txBox="1"/>
          <p:nvPr/>
        </p:nvSpPr>
        <p:spPr>
          <a:xfrm>
            <a:off x="1316547" y="1490562"/>
            <a:ext cx="9239692" cy="461665"/>
          </a:xfrm>
          <a:prstGeom prst="rect">
            <a:avLst/>
          </a:prstGeom>
          <a:noFill/>
        </p:spPr>
        <p:txBody>
          <a:bodyPr wrap="square" rtlCol="0">
            <a:spAutoFit/>
          </a:bodyPr>
          <a:lstStyle/>
          <a:p>
            <a:pPr algn="ctr"/>
            <a:r>
              <a:rPr lang="es-ES" sz="2400" dirty="0" smtClean="0">
                <a:latin typeface="Calibri Light" panose="020F0302020204030204" pitchFamily="34" charset="0"/>
                <a:cs typeface="Calibri Light" panose="020F0302020204030204" pitchFamily="34" charset="0"/>
              </a:rPr>
              <a:t>Integración entre el volante y un equipo de sonido multimarca</a:t>
            </a:r>
            <a:endParaRPr lang="es-ES" sz="2400" dirty="0">
              <a:latin typeface="Calibri Light" panose="020F0302020204030204" pitchFamily="34" charset="0"/>
              <a:cs typeface="Calibri Light" panose="020F0302020204030204" pitchFamily="34" charset="0"/>
            </a:endParaRPr>
          </a:p>
        </p:txBody>
      </p:sp>
      <p:pic>
        <p:nvPicPr>
          <p:cNvPr id="8" name="STEERING BUTT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61363" y="2170921"/>
            <a:ext cx="7025159" cy="3951652"/>
          </a:xfrm>
          <a:prstGeom prst="rect">
            <a:avLst/>
          </a:prstGeom>
          <a:ln>
            <a:noFill/>
          </a:ln>
          <a:effectLst>
            <a:outerShdw blurRad="190500" algn="tl" rotWithShape="0">
              <a:srgbClr val="000000">
                <a:alpha val="70000"/>
              </a:srgbClr>
            </a:outerShdw>
          </a:effectLst>
        </p:spPr>
      </p:pic>
      <p:pic>
        <p:nvPicPr>
          <p:cNvPr id="9" name="Imagen 8"/>
          <p:cNvPicPr>
            <a:picLocks noChangeAspect="1"/>
          </p:cNvPicPr>
          <p:nvPr/>
        </p:nvPicPr>
        <p:blipFill>
          <a:blip r:embed="rId7"/>
          <a:stretch>
            <a:fillRect/>
          </a:stretch>
        </p:blipFill>
        <p:spPr>
          <a:xfrm>
            <a:off x="9090182" y="5754314"/>
            <a:ext cx="736518" cy="736518"/>
          </a:xfrm>
          <a:prstGeom prst="rect">
            <a:avLst/>
          </a:prstGeom>
        </p:spPr>
      </p:pic>
    </p:spTree>
    <p:extLst>
      <p:ext uri="{BB962C8B-B14F-4D97-AF65-F5344CB8AC3E}">
        <p14:creationId xmlns:p14="http://schemas.microsoft.com/office/powerpoint/2010/main" val="23511108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7583" y="618518"/>
            <a:ext cx="9619827" cy="645017"/>
          </a:xfrm>
        </p:spPr>
        <p:txBody>
          <a:bodyPr/>
          <a:lstStyle/>
          <a:p>
            <a:r>
              <a:rPr lang="es-ES" dirty="0" smtClean="0">
                <a:latin typeface="Calibri" panose="020F0502020204030204" pitchFamily="34" charset="0"/>
                <a:cs typeface="Calibri" panose="020F0502020204030204" pitchFamily="34" charset="0"/>
              </a:rPr>
              <a:t>Índice</a:t>
            </a:r>
            <a:endParaRPr lang="es-ES" dirty="0">
              <a:latin typeface="Calibri" panose="020F0502020204030204" pitchFamily="34" charset="0"/>
              <a:cs typeface="Calibri" panose="020F0502020204030204" pitchFamily="34" charset="0"/>
            </a:endParaRPr>
          </a:p>
        </p:txBody>
      </p:sp>
      <p:sp>
        <p:nvSpPr>
          <p:cNvPr id="3" name="Marcador de contenido 2"/>
          <p:cNvSpPr>
            <a:spLocks noGrp="1"/>
          </p:cNvSpPr>
          <p:nvPr>
            <p:ph idx="1"/>
          </p:nvPr>
        </p:nvSpPr>
        <p:spPr>
          <a:xfrm>
            <a:off x="1427583" y="1491821"/>
            <a:ext cx="9619828" cy="4771505"/>
          </a:xfrm>
        </p:spPr>
        <p:txBody>
          <a:bodyPr>
            <a:noAutofit/>
          </a:bodyPr>
          <a:lstStyle/>
          <a:p>
            <a:pPr>
              <a:lnSpc>
                <a:spcPct val="100000"/>
              </a:lnSpc>
            </a:pPr>
            <a:r>
              <a:rPr lang="es-ES" sz="2800" dirty="0" smtClean="0">
                <a:latin typeface="Calibri Light" panose="020F0302020204030204" pitchFamily="34" charset="0"/>
                <a:cs typeface="Calibri Light" panose="020F0302020204030204" pitchFamily="34" charset="0"/>
              </a:rPr>
              <a:t>Introducción</a:t>
            </a:r>
          </a:p>
          <a:p>
            <a:pPr>
              <a:lnSpc>
                <a:spcPct val="100000"/>
              </a:lnSpc>
            </a:pPr>
            <a:r>
              <a:rPr lang="es-ES" sz="2800" dirty="0" smtClean="0">
                <a:latin typeface="Calibri Light" panose="020F0302020204030204" pitchFamily="34" charset="0"/>
                <a:cs typeface="Calibri Light" panose="020F0302020204030204" pitchFamily="34" charset="0"/>
              </a:rPr>
              <a:t>Objetivos y requisitos del proyecto</a:t>
            </a:r>
          </a:p>
          <a:p>
            <a:pPr>
              <a:lnSpc>
                <a:spcPct val="100000"/>
              </a:lnSpc>
            </a:pPr>
            <a:r>
              <a:rPr lang="es-ES" sz="2800" dirty="0" smtClean="0">
                <a:latin typeface="Calibri Light" panose="020F0302020204030204" pitchFamily="34" charset="0"/>
                <a:cs typeface="Calibri Light" panose="020F0302020204030204" pitchFamily="34" charset="0"/>
              </a:rPr>
              <a:t>Diseño e implementación Hardware</a:t>
            </a:r>
            <a:endParaRPr lang="es-ES" sz="3200" dirty="0" smtClean="0">
              <a:latin typeface="Calibri Light" panose="020F0302020204030204" pitchFamily="34" charset="0"/>
              <a:cs typeface="Calibri Light" panose="020F0302020204030204" pitchFamily="34" charset="0"/>
            </a:endParaRPr>
          </a:p>
          <a:p>
            <a:pPr>
              <a:lnSpc>
                <a:spcPct val="100000"/>
              </a:lnSpc>
            </a:pPr>
            <a:r>
              <a:rPr lang="es-ES" sz="2800" dirty="0">
                <a:latin typeface="Calibri Light" panose="020F0302020204030204" pitchFamily="34" charset="0"/>
                <a:cs typeface="Calibri Light" panose="020F0302020204030204" pitchFamily="34" charset="0"/>
              </a:rPr>
              <a:t>Diseño e implementación </a:t>
            </a:r>
            <a:r>
              <a:rPr lang="es-ES" sz="2800" dirty="0" smtClean="0">
                <a:latin typeface="Calibri Light" panose="020F0302020204030204" pitchFamily="34" charset="0"/>
                <a:cs typeface="Calibri Light" panose="020F0302020204030204" pitchFamily="34" charset="0"/>
              </a:rPr>
              <a:t>Software</a:t>
            </a:r>
            <a:endParaRPr lang="es-ES" sz="3200" dirty="0" smtClean="0">
              <a:latin typeface="Calibri Light" panose="020F0302020204030204" pitchFamily="34" charset="0"/>
              <a:cs typeface="Calibri Light" panose="020F0302020204030204" pitchFamily="34" charset="0"/>
            </a:endParaRPr>
          </a:p>
          <a:p>
            <a:pPr>
              <a:lnSpc>
                <a:spcPct val="100000"/>
              </a:lnSpc>
            </a:pPr>
            <a:r>
              <a:rPr lang="es-ES" sz="2800" dirty="0" smtClean="0">
                <a:latin typeface="Calibri Light" panose="020F0302020204030204" pitchFamily="34" charset="0"/>
                <a:cs typeface="Calibri Light" panose="020F0302020204030204" pitchFamily="34" charset="0"/>
              </a:rPr>
              <a:t>Especificación de vehículos</a:t>
            </a:r>
            <a:endParaRPr lang="es-ES" sz="3200" dirty="0" smtClean="0">
              <a:latin typeface="Calibri Light" panose="020F0302020204030204" pitchFamily="34" charset="0"/>
              <a:cs typeface="Calibri Light" panose="020F0302020204030204" pitchFamily="34" charset="0"/>
            </a:endParaRPr>
          </a:p>
          <a:p>
            <a:pPr>
              <a:lnSpc>
                <a:spcPct val="100000"/>
              </a:lnSpc>
            </a:pPr>
            <a:r>
              <a:rPr lang="es-ES" sz="2800" dirty="0" smtClean="0">
                <a:latin typeface="Calibri Light" panose="020F0302020204030204" pitchFamily="34" charset="0"/>
                <a:cs typeface="Calibri Light" panose="020F0302020204030204" pitchFamily="34" charset="0"/>
              </a:rPr>
              <a:t>Conclusión</a:t>
            </a:r>
            <a:endParaRPr lang="es-ES" sz="2800" dirty="0">
              <a:latin typeface="Calibri Light" panose="020F0302020204030204" pitchFamily="34" charset="0"/>
              <a:cs typeface="Calibri Light" panose="020F03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3</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76870"/>
            <a:ext cx="874516" cy="873303"/>
          </a:xfrm>
          <a:prstGeom prst="rect">
            <a:avLst/>
          </a:prstGeom>
          <a:ln>
            <a:noFill/>
          </a:ln>
          <a:effectLst>
            <a:outerShdw blurRad="190500" algn="tl" rotWithShape="0">
              <a:srgbClr val="000000">
                <a:alpha val="70000"/>
              </a:srgbClr>
            </a:outerShdw>
          </a:effectLst>
        </p:spPr>
      </p:pic>
      <p:sp>
        <p:nvSpPr>
          <p:cNvPr id="4" name="Rectángulo 3">
            <a:hlinkClick r:id="rId4" action="ppaction://hlinksldjump"/>
          </p:cNvPr>
          <p:cNvSpPr/>
          <p:nvPr/>
        </p:nvSpPr>
        <p:spPr>
          <a:xfrm>
            <a:off x="1674688" y="1478537"/>
            <a:ext cx="2106202" cy="546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hlinkClick r:id="rId5" action="ppaction://hlinksldjump"/>
          </p:cNvPr>
          <p:cNvSpPr/>
          <p:nvPr/>
        </p:nvSpPr>
        <p:spPr>
          <a:xfrm>
            <a:off x="1674688" y="2067388"/>
            <a:ext cx="5332287" cy="531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hlinkClick r:id="rId6" action="ppaction://hlinksldjump"/>
          </p:cNvPr>
          <p:cNvSpPr/>
          <p:nvPr/>
        </p:nvSpPr>
        <p:spPr>
          <a:xfrm>
            <a:off x="1731195" y="2625768"/>
            <a:ext cx="5275780" cy="415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hlinkClick r:id="rId7" action="ppaction://hlinksldjump"/>
          </p:cNvPr>
          <p:cNvSpPr/>
          <p:nvPr/>
        </p:nvSpPr>
        <p:spPr>
          <a:xfrm>
            <a:off x="1731195" y="3216732"/>
            <a:ext cx="5131942" cy="420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hlinkClick r:id="rId8" action="ppaction://hlinksldjump"/>
          </p:cNvPr>
          <p:cNvSpPr/>
          <p:nvPr/>
        </p:nvSpPr>
        <p:spPr>
          <a:xfrm>
            <a:off x="1731194" y="3825311"/>
            <a:ext cx="4001785" cy="376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hlinkClick r:id="rId9" action="ppaction://hlinksldjump"/>
          </p:cNvPr>
          <p:cNvSpPr/>
          <p:nvPr/>
        </p:nvSpPr>
        <p:spPr>
          <a:xfrm>
            <a:off x="1731194" y="4341272"/>
            <a:ext cx="1679826" cy="395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3255053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47" y="626851"/>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Controladora en funcionamiento</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30</a:t>
            </a:fld>
            <a:endParaRPr lang="en-US"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
        <p:nvSpPr>
          <p:cNvPr id="3" name="CuadroTexto 2"/>
          <p:cNvSpPr txBox="1"/>
          <p:nvPr/>
        </p:nvSpPr>
        <p:spPr>
          <a:xfrm>
            <a:off x="1316547" y="1474995"/>
            <a:ext cx="9239692" cy="523220"/>
          </a:xfrm>
          <a:prstGeom prst="rect">
            <a:avLst/>
          </a:prstGeom>
          <a:noFill/>
        </p:spPr>
        <p:txBody>
          <a:bodyPr wrap="square" rtlCol="0">
            <a:spAutoFit/>
          </a:bodyPr>
          <a:lstStyle/>
          <a:p>
            <a:pPr algn="ctr"/>
            <a:r>
              <a:rPr lang="es-ES" sz="2800" dirty="0" smtClean="0">
                <a:latin typeface="Calibri Light" panose="020F0302020204030204" pitchFamily="34" charset="0"/>
                <a:cs typeface="Calibri Light" panose="020F0302020204030204" pitchFamily="34" charset="0"/>
              </a:rPr>
              <a:t>Visualización de parámetros internos en tiempo real</a:t>
            </a:r>
            <a:endParaRPr lang="es-ES" sz="2800" dirty="0">
              <a:latin typeface="Calibri Light" panose="020F0302020204030204" pitchFamily="34" charset="0"/>
              <a:cs typeface="Calibri Light" panose="020F0302020204030204" pitchFamily="34" charset="0"/>
            </a:endParaRPr>
          </a:p>
        </p:txBody>
      </p:sp>
      <p:pic>
        <p:nvPicPr>
          <p:cNvPr id="10" name="ASTRA H TEST MODE (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61489" y="2224924"/>
            <a:ext cx="6749807" cy="3796766"/>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7"/>
          <a:stretch>
            <a:fillRect/>
          </a:stretch>
        </p:blipFill>
        <p:spPr>
          <a:xfrm>
            <a:off x="8943037" y="5694444"/>
            <a:ext cx="736518" cy="736518"/>
          </a:xfrm>
          <a:prstGeom prst="rect">
            <a:avLst/>
          </a:prstGeom>
        </p:spPr>
      </p:pic>
    </p:spTree>
    <p:extLst>
      <p:ext uri="{BB962C8B-B14F-4D97-AF65-F5344CB8AC3E}">
        <p14:creationId xmlns:p14="http://schemas.microsoft.com/office/powerpoint/2010/main" val="19009409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7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hold" display="0">
                  <p:stCondLst>
                    <p:cond delay="indefinite"/>
                  </p:stCondLst>
                </p:cTn>
                <p:tgtEl>
                  <p:spTgt spid="10"/>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47" y="626851"/>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Controladora en funcionamiento</a:t>
            </a:r>
            <a:endParaRPr lang="es-ES"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31</a:t>
            </a:fld>
            <a:endParaRPr lang="en-US"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
        <p:nvSpPr>
          <p:cNvPr id="3" name="CuadroTexto 2"/>
          <p:cNvSpPr txBox="1"/>
          <p:nvPr/>
        </p:nvSpPr>
        <p:spPr>
          <a:xfrm>
            <a:off x="1316547" y="1474995"/>
            <a:ext cx="9239692" cy="523220"/>
          </a:xfrm>
          <a:prstGeom prst="rect">
            <a:avLst/>
          </a:prstGeom>
          <a:noFill/>
        </p:spPr>
        <p:txBody>
          <a:bodyPr wrap="square" rtlCol="0">
            <a:spAutoFit/>
          </a:bodyPr>
          <a:lstStyle/>
          <a:p>
            <a:pPr algn="ctr"/>
            <a:r>
              <a:rPr lang="es-ES" sz="2800" dirty="0" smtClean="0">
                <a:latin typeface="Calibri Light" panose="020F0302020204030204" pitchFamily="34" charset="0"/>
                <a:cs typeface="Calibri Light" panose="020F0302020204030204" pitchFamily="34" charset="0"/>
              </a:rPr>
              <a:t>Visualización de textos en la pantalla original del automóvil</a:t>
            </a:r>
            <a:endParaRPr lang="es-ES" sz="2800" dirty="0">
              <a:latin typeface="Calibri Light" panose="020F0302020204030204" pitchFamily="34" charset="0"/>
              <a:cs typeface="Calibri Light" panose="020F0302020204030204" pitchFamily="34" charset="0"/>
            </a:endParaRPr>
          </a:p>
        </p:txBody>
      </p:sp>
      <p:pic>
        <p:nvPicPr>
          <p:cNvPr id="8" name="DI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lum contrast="-8000"/>
          </a:blip>
          <a:stretch>
            <a:fillRect/>
          </a:stretch>
        </p:blipFill>
        <p:spPr>
          <a:xfrm>
            <a:off x="2463264" y="2201342"/>
            <a:ext cx="6946258" cy="3907272"/>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a:blip r:embed="rId7"/>
          <a:stretch>
            <a:fillRect/>
          </a:stretch>
        </p:blipFill>
        <p:spPr>
          <a:xfrm>
            <a:off x="9041263" y="5743011"/>
            <a:ext cx="736518" cy="736518"/>
          </a:xfrm>
          <a:prstGeom prst="rect">
            <a:avLst/>
          </a:prstGeom>
        </p:spPr>
      </p:pic>
    </p:spTree>
    <p:extLst>
      <p:ext uri="{BB962C8B-B14F-4D97-AF65-F5344CB8AC3E}">
        <p14:creationId xmlns:p14="http://schemas.microsoft.com/office/powerpoint/2010/main" val="15302430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1316551" y="4996198"/>
            <a:ext cx="1768719" cy="1484998"/>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pPr algn="r"/>
            <a:endParaRPr lang="es-ES" b="1" dirty="0">
              <a:latin typeface="Calibri Light" panose="020F0302020204030204" pitchFamily="34" charset="0"/>
              <a:cs typeface="Calibri Light" panose="020F0302020204030204" pitchFamily="34" charset="0"/>
            </a:endParaRPr>
          </a:p>
        </p:txBody>
      </p:sp>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Posibles mejoras</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32</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grpSp>
        <p:nvGrpSpPr>
          <p:cNvPr id="28" name="Grupo 27"/>
          <p:cNvGrpSpPr/>
          <p:nvPr/>
        </p:nvGrpSpPr>
        <p:grpSpPr>
          <a:xfrm>
            <a:off x="1330892" y="1351501"/>
            <a:ext cx="1778236" cy="1104167"/>
            <a:chOff x="1330892" y="1351501"/>
            <a:chExt cx="1778236" cy="1104167"/>
          </a:xfrm>
        </p:grpSpPr>
        <p:sp>
          <p:nvSpPr>
            <p:cNvPr id="8" name="Rectángulo redondeado 7"/>
            <p:cNvSpPr/>
            <p:nvPr/>
          </p:nvSpPr>
          <p:spPr>
            <a:xfrm>
              <a:off x="1330892" y="1351501"/>
              <a:ext cx="1778236" cy="1091431"/>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pic>
          <p:nvPicPr>
            <p:cNvPr id="4" name="Imagen 3"/>
            <p:cNvPicPr>
              <a:picLocks noChangeAspect="1"/>
            </p:cNvPicPr>
            <p:nvPr/>
          </p:nvPicPr>
          <p:blipFill>
            <a:blip r:embed="rId4"/>
            <a:stretch>
              <a:fillRect/>
            </a:stretch>
          </p:blipFill>
          <p:spPr>
            <a:xfrm>
              <a:off x="1667926" y="1351501"/>
              <a:ext cx="1104167" cy="1104167"/>
            </a:xfrm>
            <a:prstGeom prst="rect">
              <a:avLst/>
            </a:prstGeom>
          </p:spPr>
        </p:pic>
      </p:grpSp>
      <p:sp>
        <p:nvSpPr>
          <p:cNvPr id="9" name="CuadroTexto 8"/>
          <p:cNvSpPr txBox="1"/>
          <p:nvPr/>
        </p:nvSpPr>
        <p:spPr>
          <a:xfrm>
            <a:off x="3446162" y="1510883"/>
            <a:ext cx="5426533" cy="738664"/>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Soporte a más modelos de vehículos</a:t>
            </a:r>
          </a:p>
        </p:txBody>
      </p:sp>
      <p:sp>
        <p:nvSpPr>
          <p:cNvPr id="11" name="CuadroTexto 10"/>
          <p:cNvSpPr txBox="1"/>
          <p:nvPr/>
        </p:nvSpPr>
        <p:spPr>
          <a:xfrm>
            <a:off x="3446162" y="2690539"/>
            <a:ext cx="6773012" cy="738664"/>
          </a:xfrm>
          <a:prstGeom prst="rect">
            <a:avLst/>
          </a:prstGeom>
          <a:noFill/>
        </p:spPr>
        <p:txBody>
          <a:bodyPr wrap="square" rtlCol="0" anchor="ctr">
            <a:spAutoFit/>
          </a:bodyPr>
          <a:lstStyle/>
          <a:p>
            <a:pPr algn="just">
              <a:lnSpc>
                <a:spcPct val="150000"/>
              </a:lnSpc>
            </a:pPr>
            <a:r>
              <a:rPr lang="es-ES" sz="2800" dirty="0" smtClean="0">
                <a:latin typeface="Calibri Light" panose="020F0302020204030204" pitchFamily="34" charset="0"/>
                <a:cs typeface="Calibri Light" panose="020F0302020204030204" pitchFamily="34" charset="0"/>
              </a:rPr>
              <a:t>Más funcionalidades y mayor parametrización</a:t>
            </a:r>
            <a:endParaRPr lang="es-ES" sz="2800" dirty="0">
              <a:latin typeface="Calibri Light" panose="020F0302020204030204" pitchFamily="34" charset="0"/>
              <a:cs typeface="Calibri Light" panose="020F0302020204030204" pitchFamily="34" charset="0"/>
            </a:endParaRPr>
          </a:p>
        </p:txBody>
      </p:sp>
      <p:grpSp>
        <p:nvGrpSpPr>
          <p:cNvPr id="27" name="Grupo 26"/>
          <p:cNvGrpSpPr/>
          <p:nvPr/>
        </p:nvGrpSpPr>
        <p:grpSpPr>
          <a:xfrm>
            <a:off x="1316551" y="2589800"/>
            <a:ext cx="1768719" cy="1062029"/>
            <a:chOff x="1316551" y="2690280"/>
            <a:chExt cx="1768719" cy="1062029"/>
          </a:xfrm>
        </p:grpSpPr>
        <p:sp>
          <p:nvSpPr>
            <p:cNvPr id="10" name="Rectángulo redondeado 9"/>
            <p:cNvSpPr/>
            <p:nvPr/>
          </p:nvSpPr>
          <p:spPr>
            <a:xfrm>
              <a:off x="1316551" y="2690280"/>
              <a:ext cx="1768719" cy="106202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pPr algn="r"/>
              <a:endParaRPr lang="es-ES" b="1" dirty="0">
                <a:latin typeface="Calibri Light" panose="020F0302020204030204" pitchFamily="34" charset="0"/>
                <a:cs typeface="Calibri Light" panose="020F0302020204030204" pitchFamily="34" charset="0"/>
              </a:endParaRPr>
            </a:p>
          </p:txBody>
        </p:sp>
        <p:pic>
          <p:nvPicPr>
            <p:cNvPr id="12" name="Imagen 11"/>
            <p:cNvPicPr>
              <a:picLocks noChangeAspect="1"/>
            </p:cNvPicPr>
            <p:nvPr/>
          </p:nvPicPr>
          <p:blipFill>
            <a:blip r:embed="rId5"/>
            <a:stretch>
              <a:fillRect/>
            </a:stretch>
          </p:blipFill>
          <p:spPr>
            <a:xfrm>
              <a:off x="1481201" y="2785318"/>
              <a:ext cx="800463" cy="800463"/>
            </a:xfrm>
            <a:prstGeom prst="rect">
              <a:avLst/>
            </a:prstGeom>
          </p:spPr>
        </p:pic>
        <p:sp>
          <p:nvSpPr>
            <p:cNvPr id="13" name="Más 12"/>
            <p:cNvSpPr/>
            <p:nvPr/>
          </p:nvSpPr>
          <p:spPr>
            <a:xfrm>
              <a:off x="2203789" y="3007550"/>
              <a:ext cx="472805" cy="472805"/>
            </a:xfrm>
            <a:prstGeom prst="mathPlus">
              <a:avLst>
                <a:gd name="adj1" fmla="val 107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ás 13"/>
            <p:cNvSpPr/>
            <p:nvPr/>
          </p:nvSpPr>
          <p:spPr>
            <a:xfrm>
              <a:off x="2587302" y="3009227"/>
              <a:ext cx="472805" cy="472805"/>
            </a:xfrm>
            <a:prstGeom prst="mathPlus">
              <a:avLst>
                <a:gd name="adj1" fmla="val 107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6" name="CuadroTexto 15"/>
          <p:cNvSpPr txBox="1"/>
          <p:nvPr/>
        </p:nvSpPr>
        <p:spPr>
          <a:xfrm>
            <a:off x="3446162" y="3888715"/>
            <a:ext cx="7195042" cy="738664"/>
          </a:xfrm>
          <a:prstGeom prst="rect">
            <a:avLst/>
          </a:prstGeom>
          <a:noFill/>
        </p:spPr>
        <p:txBody>
          <a:bodyPr wrap="square" rtlCol="0" anchor="ctr">
            <a:spAutoFit/>
          </a:bodyPr>
          <a:lstStyle/>
          <a:p>
            <a:pPr algn="just">
              <a:lnSpc>
                <a:spcPct val="150000"/>
              </a:lnSpc>
            </a:pPr>
            <a:r>
              <a:rPr lang="es-ES" sz="2800" dirty="0" smtClean="0">
                <a:latin typeface="Calibri Light" panose="020F0302020204030204" pitchFamily="34" charset="0"/>
                <a:cs typeface="Calibri Light" panose="020F0302020204030204" pitchFamily="34" charset="0"/>
              </a:rPr>
              <a:t>Microcontrolador de mayor capacidad y potencia </a:t>
            </a:r>
            <a:endParaRPr lang="es-ES" sz="2800" dirty="0">
              <a:latin typeface="Calibri Light" panose="020F0302020204030204" pitchFamily="34" charset="0"/>
              <a:cs typeface="Calibri Light" panose="020F0302020204030204" pitchFamily="34" charset="0"/>
            </a:endParaRPr>
          </a:p>
        </p:txBody>
      </p:sp>
      <p:sp>
        <p:nvSpPr>
          <p:cNvPr id="18" name="CuadroTexto 17"/>
          <p:cNvSpPr txBox="1"/>
          <p:nvPr/>
        </p:nvSpPr>
        <p:spPr>
          <a:xfrm>
            <a:off x="3446162" y="5212642"/>
            <a:ext cx="7110077" cy="738664"/>
          </a:xfrm>
          <a:prstGeom prst="rect">
            <a:avLst/>
          </a:prstGeom>
          <a:noFill/>
        </p:spPr>
        <p:txBody>
          <a:bodyPr wrap="square" rtlCol="0" anchor="ctr">
            <a:spAutoFit/>
          </a:bodyPr>
          <a:lstStyle/>
          <a:p>
            <a:pPr algn="just">
              <a:lnSpc>
                <a:spcPct val="150000"/>
              </a:lnSpc>
            </a:pPr>
            <a:r>
              <a:rPr lang="es-ES" sz="2800" dirty="0" smtClean="0">
                <a:latin typeface="Calibri Light" panose="020F0302020204030204" pitchFamily="34" charset="0"/>
                <a:cs typeface="Calibri Light" panose="020F0302020204030204" pitchFamily="34" charset="0"/>
                <a:sym typeface="Wingdings" panose="05000000000000000000" pitchFamily="2" charset="2"/>
              </a:rPr>
              <a:t>Reemplazo completo del sistema multimedia</a:t>
            </a:r>
            <a:endParaRPr lang="es-ES" sz="2800" dirty="0">
              <a:latin typeface="Calibri Light" panose="020F0302020204030204" pitchFamily="34" charset="0"/>
              <a:cs typeface="Calibri Light" panose="020F0302020204030204" pitchFamily="34" charset="0"/>
            </a:endParaRPr>
          </a:p>
        </p:txBody>
      </p:sp>
      <p:grpSp>
        <p:nvGrpSpPr>
          <p:cNvPr id="26" name="Grupo 25"/>
          <p:cNvGrpSpPr/>
          <p:nvPr/>
        </p:nvGrpSpPr>
        <p:grpSpPr>
          <a:xfrm>
            <a:off x="1316551" y="3787975"/>
            <a:ext cx="1768719" cy="1062029"/>
            <a:chOff x="1316551" y="3968839"/>
            <a:chExt cx="1768719" cy="1062029"/>
          </a:xfrm>
        </p:grpSpPr>
        <p:sp>
          <p:nvSpPr>
            <p:cNvPr id="15" name="Rectángulo redondeado 14"/>
            <p:cNvSpPr/>
            <p:nvPr/>
          </p:nvSpPr>
          <p:spPr>
            <a:xfrm>
              <a:off x="1316551" y="3968839"/>
              <a:ext cx="1768719" cy="106202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pPr algn="r"/>
              <a:endParaRPr lang="es-ES" b="1" dirty="0">
                <a:latin typeface="Calibri Light" panose="020F0302020204030204" pitchFamily="34" charset="0"/>
                <a:cs typeface="Calibri Light" panose="020F0302020204030204" pitchFamily="34" charset="0"/>
              </a:endParaRPr>
            </a:p>
          </p:txBody>
        </p:sp>
        <p:pic>
          <p:nvPicPr>
            <p:cNvPr id="19" name="Imagen 18"/>
            <p:cNvPicPr>
              <a:picLocks noChangeAspect="1"/>
            </p:cNvPicPr>
            <p:nvPr/>
          </p:nvPicPr>
          <p:blipFill>
            <a:blip r:embed="rId6"/>
            <a:stretch>
              <a:fillRect/>
            </a:stretch>
          </p:blipFill>
          <p:spPr>
            <a:xfrm>
              <a:off x="1316551" y="4029127"/>
              <a:ext cx="944805" cy="944805"/>
            </a:xfrm>
            <a:prstGeom prst="rect">
              <a:avLst/>
            </a:prstGeom>
          </p:spPr>
        </p:pic>
        <p:sp>
          <p:nvSpPr>
            <p:cNvPr id="22" name="Más 21"/>
            <p:cNvSpPr/>
            <p:nvPr/>
          </p:nvSpPr>
          <p:spPr>
            <a:xfrm>
              <a:off x="2203789" y="4260162"/>
              <a:ext cx="472805" cy="472805"/>
            </a:xfrm>
            <a:prstGeom prst="mathPlus">
              <a:avLst>
                <a:gd name="adj1" fmla="val 107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Más 22"/>
            <p:cNvSpPr/>
            <p:nvPr/>
          </p:nvSpPr>
          <p:spPr>
            <a:xfrm>
              <a:off x="2587302" y="4261839"/>
              <a:ext cx="472805" cy="472805"/>
            </a:xfrm>
            <a:prstGeom prst="mathPlus">
              <a:avLst>
                <a:gd name="adj1" fmla="val 107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25" name="Imagen 24"/>
          <p:cNvPicPr>
            <a:picLocks noChangeAspect="1"/>
          </p:cNvPicPr>
          <p:nvPr/>
        </p:nvPicPr>
        <p:blipFill>
          <a:blip r:embed="rId7"/>
          <a:stretch>
            <a:fillRect/>
          </a:stretch>
        </p:blipFill>
        <p:spPr>
          <a:xfrm>
            <a:off x="2010062" y="5164021"/>
            <a:ext cx="886885" cy="588947"/>
          </a:xfrm>
          <a:prstGeom prst="rect">
            <a:avLst/>
          </a:prstGeom>
        </p:spPr>
      </p:pic>
      <p:pic>
        <p:nvPicPr>
          <p:cNvPr id="24" name="Imagen 23"/>
          <p:cNvPicPr>
            <a:picLocks noChangeAspect="1"/>
          </p:cNvPicPr>
          <p:nvPr/>
        </p:nvPicPr>
        <p:blipFill>
          <a:blip r:embed="rId8"/>
          <a:stretch>
            <a:fillRect/>
          </a:stretch>
        </p:blipFill>
        <p:spPr>
          <a:xfrm>
            <a:off x="1932476" y="5588857"/>
            <a:ext cx="1015429" cy="1024668"/>
          </a:xfrm>
          <a:prstGeom prst="rect">
            <a:avLst/>
          </a:prstGeom>
        </p:spPr>
      </p:pic>
      <p:pic>
        <p:nvPicPr>
          <p:cNvPr id="32" name="Imagen 31"/>
          <p:cNvPicPr>
            <a:picLocks noChangeAspect="1"/>
          </p:cNvPicPr>
          <p:nvPr/>
        </p:nvPicPr>
        <p:blipFill>
          <a:blip r:embed="rId9"/>
          <a:stretch>
            <a:fillRect/>
          </a:stretch>
        </p:blipFill>
        <p:spPr>
          <a:xfrm>
            <a:off x="1381096" y="5456262"/>
            <a:ext cx="477373" cy="477373"/>
          </a:xfrm>
          <a:prstGeom prst="rect">
            <a:avLst/>
          </a:prstGeom>
        </p:spPr>
      </p:pic>
    </p:spTree>
    <p:extLst>
      <p:ext uri="{BB962C8B-B14F-4D97-AF65-F5344CB8AC3E}">
        <p14:creationId xmlns:p14="http://schemas.microsoft.com/office/powerpoint/2010/main" val="173335046"/>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0924" y="1519487"/>
            <a:ext cx="9730859" cy="645017"/>
          </a:xfrm>
        </p:spPr>
        <p:txBody>
          <a:bodyPr>
            <a:noAutofit/>
          </a:bodyPr>
          <a:lstStyle/>
          <a:p>
            <a:pPr algn="ctr"/>
            <a:r>
              <a:rPr lang="es-ES" sz="72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Conclusiones</a:t>
            </a:r>
            <a:endParaRPr lang="es-ES" sz="7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33</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
        <p:nvSpPr>
          <p:cNvPr id="6" name="CuadroTexto 5"/>
          <p:cNvSpPr txBox="1"/>
          <p:nvPr/>
        </p:nvSpPr>
        <p:spPr>
          <a:xfrm>
            <a:off x="1210924" y="2514975"/>
            <a:ext cx="9239692" cy="3046988"/>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s-ES" sz="3200" dirty="0" smtClean="0">
                <a:latin typeface="Calibri Light" panose="020F0302020204030204" pitchFamily="34" charset="0"/>
                <a:cs typeface="Calibri Light" panose="020F0302020204030204" pitchFamily="34" charset="0"/>
              </a:rPr>
              <a:t>Objetivos </a:t>
            </a:r>
            <a:r>
              <a:rPr lang="es-ES" sz="3200" smtClean="0">
                <a:latin typeface="Calibri Light" panose="020F0302020204030204" pitchFamily="34" charset="0"/>
                <a:cs typeface="Calibri Light" panose="020F0302020204030204" pitchFamily="34" charset="0"/>
              </a:rPr>
              <a:t>y requisitos alcanzados</a:t>
            </a:r>
            <a:endParaRPr lang="es-ES" sz="3200" dirty="0" smtClean="0">
              <a:latin typeface="Calibri Light" panose="020F0302020204030204" pitchFamily="34" charset="0"/>
              <a:cs typeface="Calibri Light" panose="020F0302020204030204" pitchFamily="34" charset="0"/>
            </a:endParaRPr>
          </a:p>
          <a:p>
            <a:pPr marL="457200" indent="-457200" algn="just">
              <a:lnSpc>
                <a:spcPct val="150000"/>
              </a:lnSpc>
              <a:buFont typeface="Arial" panose="020B0604020202020204" pitchFamily="34" charset="0"/>
              <a:buChar char="•"/>
            </a:pPr>
            <a:r>
              <a:rPr lang="es-ES" sz="3200" dirty="0" smtClean="0">
                <a:latin typeface="Calibri Light" panose="020F0302020204030204" pitchFamily="34" charset="0"/>
                <a:cs typeface="Calibri Light" panose="020F0302020204030204" pitchFamily="34" charset="0"/>
              </a:rPr>
              <a:t>Aplicación de los estudios del grado</a:t>
            </a:r>
          </a:p>
          <a:p>
            <a:pPr marL="457200" indent="-457200" algn="just">
              <a:lnSpc>
                <a:spcPct val="150000"/>
              </a:lnSpc>
              <a:buFont typeface="Arial" panose="020B0604020202020204" pitchFamily="34" charset="0"/>
              <a:buChar char="•"/>
            </a:pPr>
            <a:r>
              <a:rPr lang="es-ES" sz="3200" dirty="0" smtClean="0">
                <a:latin typeface="Calibri Light" panose="020F0302020204030204" pitchFamily="34" charset="0"/>
                <a:cs typeface="Calibri Light" panose="020F0302020204030204" pitchFamily="34" charset="0"/>
              </a:rPr>
              <a:t>Satisfacción personal</a:t>
            </a:r>
          </a:p>
          <a:p>
            <a:pPr marL="457200" indent="-457200" algn="just">
              <a:lnSpc>
                <a:spcPct val="150000"/>
              </a:lnSpc>
              <a:buFont typeface="Arial" panose="020B0604020202020204" pitchFamily="34" charset="0"/>
              <a:buChar char="•"/>
            </a:pPr>
            <a:r>
              <a:rPr lang="es-ES" sz="3200" dirty="0" smtClean="0">
                <a:latin typeface="Calibri Light" panose="020F0302020204030204" pitchFamily="34" charset="0"/>
                <a:cs typeface="Calibri Light" panose="020F0302020204030204" pitchFamily="34" charset="0"/>
              </a:rPr>
              <a:t>Base para futuros proyectos</a:t>
            </a:r>
            <a:endParaRPr lang="es-ES" sz="3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0496194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6D22F896-40B5-4ADD-8801-0D06FADFA095}" type="slidenum">
              <a:rPr lang="en-US" smtClean="0"/>
              <a:pPr/>
              <a:t>34</a:t>
            </a:fld>
            <a:endParaRPr lang="en-US" dirty="0"/>
          </a:p>
        </p:txBody>
      </p:sp>
      <p:sp>
        <p:nvSpPr>
          <p:cNvPr id="5" name="CuadroTexto 4"/>
          <p:cNvSpPr txBox="1"/>
          <p:nvPr/>
        </p:nvSpPr>
        <p:spPr>
          <a:xfrm>
            <a:off x="2199552" y="2865632"/>
            <a:ext cx="8076769" cy="1210011"/>
          </a:xfrm>
          <a:prstGeom prst="rect">
            <a:avLst/>
          </a:prstGeom>
          <a:noFill/>
        </p:spPr>
        <p:txBody>
          <a:bodyPr wrap="square" rtlCol="0" anchor="ctr">
            <a:spAutoFit/>
          </a:bodyPr>
          <a:lstStyle/>
          <a:p>
            <a:pPr algn="ctr">
              <a:lnSpc>
                <a:spcPct val="150000"/>
              </a:lnSpc>
            </a:pPr>
            <a:r>
              <a:rPr lang="es-ES" sz="5400" b="1" cap="all" dirty="0">
                <a:latin typeface="Calibri Light" panose="020F0302020204030204" pitchFamily="34" charset="0"/>
                <a:ea typeface="+mj-ea"/>
                <a:cs typeface="Calibri Light" panose="020F0302020204030204" pitchFamily="34" charset="0"/>
              </a:rPr>
              <a:t>Gracias por su atención</a:t>
            </a:r>
          </a:p>
        </p:txBody>
      </p:sp>
      <p:sp>
        <p:nvSpPr>
          <p:cNvPr id="6" name="Título 1"/>
          <p:cNvSpPr txBox="1">
            <a:spLocks/>
          </p:cNvSpPr>
          <p:nvPr/>
        </p:nvSpPr>
        <p:spPr>
          <a:xfrm>
            <a:off x="1248872" y="922228"/>
            <a:ext cx="9798538" cy="856066"/>
          </a:xfrm>
          <a:prstGeom prst="rect">
            <a:avLst/>
          </a:prstGeom>
          <a:noFill/>
          <a:effectLst/>
        </p:spPr>
        <p:txBody>
          <a:bodyP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ES" sz="5400" dirty="0" err="1" smtClean="0">
                <a:latin typeface="Calibri Light" panose="020F0302020204030204" pitchFamily="34" charset="0"/>
                <a:cs typeface="Calibri Light" panose="020F0302020204030204" pitchFamily="34" charset="0"/>
              </a:rPr>
              <a:t>Generic</a:t>
            </a:r>
            <a:r>
              <a:rPr lang="es-ES" sz="5400" dirty="0" smtClean="0">
                <a:latin typeface="Calibri Light" panose="020F0302020204030204" pitchFamily="34" charset="0"/>
                <a:cs typeface="Calibri Light" panose="020F0302020204030204" pitchFamily="34" charset="0"/>
              </a:rPr>
              <a:t> Car </a:t>
            </a:r>
            <a:r>
              <a:rPr lang="es-ES" sz="5400" dirty="0" err="1" smtClean="0">
                <a:latin typeface="Calibri Light" panose="020F0302020204030204" pitchFamily="34" charset="0"/>
                <a:cs typeface="Calibri Light" panose="020F0302020204030204" pitchFamily="34" charset="0"/>
              </a:rPr>
              <a:t>Controller</a:t>
            </a:r>
            <a:endParaRPr lang="es-ES" sz="5400" dirty="0">
              <a:latin typeface="Calibri Light" panose="020F0302020204030204" pitchFamily="34" charset="0"/>
              <a:cs typeface="Calibri Light" panose="020F0302020204030204" pitchFamily="34" charset="0"/>
            </a:endParaRPr>
          </a:p>
        </p:txBody>
      </p:sp>
      <p:sp>
        <p:nvSpPr>
          <p:cNvPr id="7" name="Subtítulo 2"/>
          <p:cNvSpPr txBox="1">
            <a:spLocks/>
          </p:cNvSpPr>
          <p:nvPr/>
        </p:nvSpPr>
        <p:spPr>
          <a:xfrm>
            <a:off x="1304467" y="1673446"/>
            <a:ext cx="9687347" cy="662134"/>
          </a:xfrm>
          <a:prstGeom prst="rect">
            <a:avLst/>
          </a:prstGeom>
        </p:spPr>
        <p:txBody>
          <a:bodyP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s-ES" sz="2800" dirty="0" smtClean="0">
                <a:solidFill>
                  <a:schemeClr val="tx2">
                    <a:lumMod val="40000"/>
                    <a:lumOff val="60000"/>
                  </a:schemeClr>
                </a:solidFill>
                <a:latin typeface="Calibri Light" panose="020F0302020204030204" pitchFamily="34" charset="0"/>
                <a:cs typeface="Calibri Light" panose="020F0302020204030204" pitchFamily="34" charset="0"/>
              </a:rPr>
              <a:t>Una unidad controladora auxiliar para vehículos automóvil</a:t>
            </a:r>
          </a:p>
          <a:p>
            <a:pPr marL="0" indent="0">
              <a:buNone/>
            </a:pPr>
            <a:endParaRPr lang="es-ES" dirty="0"/>
          </a:p>
        </p:txBody>
      </p:sp>
      <p:graphicFrame>
        <p:nvGraphicFramePr>
          <p:cNvPr id="8" name="Tabla 7"/>
          <p:cNvGraphicFramePr>
            <a:graphicFrameLocks noGrp="1"/>
          </p:cNvGraphicFramePr>
          <p:nvPr>
            <p:extLst>
              <p:ext uri="{D42A27DB-BD31-4B8C-83A1-F6EECF244321}">
                <p14:modId xmlns:p14="http://schemas.microsoft.com/office/powerpoint/2010/main" val="2195450702"/>
              </p:ext>
            </p:extLst>
          </p:nvPr>
        </p:nvGraphicFramePr>
        <p:xfrm>
          <a:off x="8109318" y="4795936"/>
          <a:ext cx="3731229" cy="1722338"/>
        </p:xfrm>
        <a:graphic>
          <a:graphicData uri="http://schemas.openxmlformats.org/drawingml/2006/table">
            <a:tbl>
              <a:tblPr firstRow="1" firstCol="1" bandRow="1">
                <a:effectLst>
                  <a:outerShdw blurRad="50800" dist="38100" dir="5400000" algn="t" rotWithShape="0">
                    <a:prstClr val="black">
                      <a:alpha val="40000"/>
                    </a:prstClr>
                  </a:outerShdw>
                </a:effectLst>
                <a:tableStyleId>{5C22544A-7EE6-4342-B048-85BDC9FD1C3A}</a:tableStyleId>
              </a:tblPr>
              <a:tblGrid>
                <a:gridCol w="1111179">
                  <a:extLst>
                    <a:ext uri="{9D8B030D-6E8A-4147-A177-3AD203B41FA5}">
                      <a16:colId xmlns:a16="http://schemas.microsoft.com/office/drawing/2014/main" val="1892314628"/>
                    </a:ext>
                  </a:extLst>
                </a:gridCol>
                <a:gridCol w="2620050">
                  <a:extLst>
                    <a:ext uri="{9D8B030D-6E8A-4147-A177-3AD203B41FA5}">
                      <a16:colId xmlns:a16="http://schemas.microsoft.com/office/drawing/2014/main" val="2268093911"/>
                    </a:ext>
                  </a:extLst>
                </a:gridCol>
              </a:tblGrid>
              <a:tr h="558145">
                <a:tc>
                  <a:txBody>
                    <a:bodyPr/>
                    <a:lstStyle/>
                    <a:p>
                      <a:pPr algn="ctr">
                        <a:lnSpc>
                          <a:spcPct val="115000"/>
                        </a:lnSpc>
                        <a:spcAft>
                          <a:spcPts val="0"/>
                        </a:spcAft>
                      </a:pPr>
                      <a:r>
                        <a:rPr lang="es-ES" sz="2000" dirty="0" smtClean="0">
                          <a:solidFill>
                            <a:schemeClr val="bg1">
                              <a:lumMod val="85000"/>
                              <a:lumOff val="15000"/>
                            </a:schemeClr>
                          </a:solidFill>
                          <a:effectLst/>
                          <a:latin typeface="Calibri" panose="020F0502020204030204" pitchFamily="34" charset="0"/>
                          <a:cs typeface="Calibri" panose="020F0502020204030204" pitchFamily="34" charset="0"/>
                        </a:rPr>
                        <a:t>Alumno</a:t>
                      </a:r>
                      <a:endParaRPr lang="es-ES" sz="180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75000"/>
                      </a:schemeClr>
                    </a:solidFill>
                  </a:tcPr>
                </a:tc>
                <a:tc>
                  <a:txBody>
                    <a:bodyPr/>
                    <a:lstStyle/>
                    <a:p>
                      <a:pPr algn="l">
                        <a:lnSpc>
                          <a:spcPct val="115000"/>
                        </a:lnSpc>
                        <a:spcAft>
                          <a:spcPts val="0"/>
                        </a:spcAft>
                      </a:pPr>
                      <a:r>
                        <a:rPr lang="es-ES" sz="1600" b="0" dirty="0" smtClean="0">
                          <a:solidFill>
                            <a:schemeClr val="bg1">
                              <a:lumMod val="85000"/>
                              <a:lumOff val="15000"/>
                            </a:schemeClr>
                          </a:solidFill>
                          <a:effectLst/>
                          <a:latin typeface="Calibri" panose="020F0502020204030204" pitchFamily="34" charset="0"/>
                          <a:cs typeface="Calibri" panose="020F0502020204030204" pitchFamily="34" charset="0"/>
                        </a:rPr>
                        <a:t> Álvaro </a:t>
                      </a:r>
                      <a:r>
                        <a:rPr lang="es-ES" sz="1600" b="0" dirty="0">
                          <a:solidFill>
                            <a:schemeClr val="bg1">
                              <a:lumMod val="85000"/>
                              <a:lumOff val="15000"/>
                            </a:schemeClr>
                          </a:solidFill>
                          <a:effectLst/>
                          <a:latin typeface="Calibri" panose="020F0502020204030204" pitchFamily="34" charset="0"/>
                          <a:cs typeface="Calibri" panose="020F0502020204030204" pitchFamily="34" charset="0"/>
                        </a:rPr>
                        <a:t>Graciá Gil</a:t>
                      </a:r>
                      <a:endParaRPr lang="es-ES" sz="1600" b="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85000"/>
                      </a:schemeClr>
                    </a:solidFill>
                  </a:tcPr>
                </a:tc>
                <a:extLst>
                  <a:ext uri="{0D108BD9-81ED-4DB2-BD59-A6C34878D82A}">
                    <a16:rowId xmlns:a16="http://schemas.microsoft.com/office/drawing/2014/main" val="1187171289"/>
                  </a:ext>
                </a:extLst>
              </a:tr>
              <a:tr h="558145">
                <a:tc>
                  <a:txBody>
                    <a:bodyPr/>
                    <a:lstStyle/>
                    <a:p>
                      <a:pPr algn="ctr">
                        <a:lnSpc>
                          <a:spcPct val="115000"/>
                        </a:lnSpc>
                        <a:spcAft>
                          <a:spcPts val="0"/>
                        </a:spcAft>
                      </a:pPr>
                      <a:r>
                        <a:rPr lang="es-ES" sz="2000" dirty="0">
                          <a:solidFill>
                            <a:schemeClr val="bg1">
                              <a:lumMod val="85000"/>
                              <a:lumOff val="15000"/>
                            </a:schemeClr>
                          </a:solidFill>
                          <a:effectLst/>
                          <a:latin typeface="Calibri" panose="020F0502020204030204" pitchFamily="34" charset="0"/>
                          <a:cs typeface="Calibri" panose="020F0502020204030204" pitchFamily="34" charset="0"/>
                        </a:rPr>
                        <a:t>Tutor</a:t>
                      </a:r>
                      <a:endParaRPr lang="es-ES" sz="180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75000"/>
                      </a:schemeClr>
                    </a:solidFill>
                  </a:tcPr>
                </a:tc>
                <a:tc>
                  <a:txBody>
                    <a:bodyPr/>
                    <a:lstStyle/>
                    <a:p>
                      <a:pPr algn="l">
                        <a:lnSpc>
                          <a:spcPct val="115000"/>
                        </a:lnSpc>
                        <a:spcAft>
                          <a:spcPts val="0"/>
                        </a:spcAft>
                      </a:pPr>
                      <a:r>
                        <a:rPr lang="es-ES" sz="1600" b="0" dirty="0" smtClean="0">
                          <a:solidFill>
                            <a:schemeClr val="bg1">
                              <a:lumMod val="85000"/>
                              <a:lumOff val="15000"/>
                            </a:schemeClr>
                          </a:solidFill>
                          <a:effectLst/>
                          <a:latin typeface="Calibri" panose="020F0502020204030204" pitchFamily="34" charset="0"/>
                          <a:cs typeface="Calibri" panose="020F0502020204030204" pitchFamily="34" charset="0"/>
                        </a:rPr>
                        <a:t> Antonio </a:t>
                      </a:r>
                      <a:r>
                        <a:rPr lang="es-ES" sz="1600" b="0" dirty="0">
                          <a:solidFill>
                            <a:schemeClr val="bg1">
                              <a:lumMod val="85000"/>
                              <a:lumOff val="15000"/>
                            </a:schemeClr>
                          </a:solidFill>
                          <a:effectLst/>
                          <a:latin typeface="Calibri" panose="020F0502020204030204" pitchFamily="34" charset="0"/>
                          <a:cs typeface="Calibri" panose="020F0502020204030204" pitchFamily="34" charset="0"/>
                        </a:rPr>
                        <a:t>Martí Campoy</a:t>
                      </a:r>
                      <a:endParaRPr lang="es-ES" sz="1600" b="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85000"/>
                      </a:schemeClr>
                    </a:solidFill>
                  </a:tcPr>
                </a:tc>
                <a:extLst>
                  <a:ext uri="{0D108BD9-81ED-4DB2-BD59-A6C34878D82A}">
                    <a16:rowId xmlns:a16="http://schemas.microsoft.com/office/drawing/2014/main" val="710096788"/>
                  </a:ext>
                </a:extLst>
              </a:tr>
              <a:tr h="606048">
                <a:tc>
                  <a:txBody>
                    <a:bodyPr/>
                    <a:lstStyle/>
                    <a:p>
                      <a:pPr algn="ctr">
                        <a:lnSpc>
                          <a:spcPct val="115000"/>
                        </a:lnSpc>
                        <a:spcAft>
                          <a:spcPts val="0"/>
                        </a:spcAft>
                      </a:pPr>
                      <a:r>
                        <a:rPr lang="es-ES" sz="2000" dirty="0">
                          <a:solidFill>
                            <a:schemeClr val="bg1">
                              <a:lumMod val="85000"/>
                              <a:lumOff val="15000"/>
                            </a:schemeClr>
                          </a:solidFill>
                          <a:effectLst/>
                          <a:latin typeface="Calibri" panose="020F0502020204030204" pitchFamily="34" charset="0"/>
                          <a:cs typeface="Calibri" panose="020F0502020204030204" pitchFamily="34" charset="0"/>
                        </a:rPr>
                        <a:t>Curso</a:t>
                      </a:r>
                      <a:endParaRPr lang="es-ES" sz="180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75000"/>
                      </a:schemeClr>
                    </a:solidFill>
                  </a:tcPr>
                </a:tc>
                <a:tc>
                  <a:txBody>
                    <a:bodyPr/>
                    <a:lstStyle/>
                    <a:p>
                      <a:pPr algn="l">
                        <a:lnSpc>
                          <a:spcPct val="115000"/>
                        </a:lnSpc>
                        <a:spcAft>
                          <a:spcPts val="0"/>
                        </a:spcAft>
                      </a:pPr>
                      <a:r>
                        <a:rPr lang="es-ES" sz="1600" b="0" dirty="0" smtClean="0">
                          <a:solidFill>
                            <a:schemeClr val="bg1">
                              <a:lumMod val="85000"/>
                              <a:lumOff val="15000"/>
                            </a:schemeClr>
                          </a:solidFill>
                          <a:effectLst/>
                          <a:latin typeface="Calibri" panose="020F0502020204030204" pitchFamily="34" charset="0"/>
                          <a:cs typeface="Calibri" panose="020F0502020204030204" pitchFamily="34" charset="0"/>
                        </a:rPr>
                        <a:t> 2018 </a:t>
                      </a:r>
                      <a:r>
                        <a:rPr lang="es-ES" sz="1600" b="0" dirty="0">
                          <a:solidFill>
                            <a:schemeClr val="bg1">
                              <a:lumMod val="85000"/>
                              <a:lumOff val="15000"/>
                            </a:schemeClr>
                          </a:solidFill>
                          <a:effectLst/>
                          <a:latin typeface="Calibri" panose="020F0502020204030204" pitchFamily="34" charset="0"/>
                          <a:cs typeface="Calibri" panose="020F0502020204030204" pitchFamily="34" charset="0"/>
                        </a:rPr>
                        <a:t>– 2019</a:t>
                      </a:r>
                      <a:endParaRPr lang="es-ES" sz="1600" b="0" dirty="0">
                        <a:solidFill>
                          <a:schemeClr val="bg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3975" marR="53975" marT="53975" marB="53975" anchor="ctr">
                    <a:solidFill>
                      <a:schemeClr val="tx1">
                        <a:lumMod val="85000"/>
                      </a:schemeClr>
                    </a:solidFill>
                  </a:tcPr>
                </a:tc>
                <a:extLst>
                  <a:ext uri="{0D108BD9-81ED-4DB2-BD59-A6C34878D82A}">
                    <a16:rowId xmlns:a16="http://schemas.microsoft.com/office/drawing/2014/main" val="752380517"/>
                  </a:ext>
                </a:extLst>
              </a:tr>
            </a:tbl>
          </a:graphicData>
        </a:graphic>
      </p:graphicFrame>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376874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Motivación</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4</a:t>
            </a:fld>
            <a:endParaRPr lang="en-US" dirty="0"/>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
        <p:nvSpPr>
          <p:cNvPr id="9" name="AutoShape 4" descr="Resultado de imagen de euro icon wh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3" name="Grupo 2"/>
          <p:cNvGrpSpPr/>
          <p:nvPr/>
        </p:nvGrpSpPr>
        <p:grpSpPr>
          <a:xfrm>
            <a:off x="6475083" y="2292563"/>
            <a:ext cx="4572327" cy="1482316"/>
            <a:chOff x="6912341" y="3127532"/>
            <a:chExt cx="4572327" cy="1482316"/>
          </a:xfrm>
        </p:grpSpPr>
        <p:pic>
          <p:nvPicPr>
            <p:cNvPr id="8" name="Imagen 7"/>
            <p:cNvPicPr>
              <a:picLocks noChangeAspect="1"/>
            </p:cNvPicPr>
            <p:nvPr/>
          </p:nvPicPr>
          <p:blipFill>
            <a:blip r:embed="rId4"/>
            <a:stretch>
              <a:fillRect/>
            </a:stretch>
          </p:blipFill>
          <p:spPr>
            <a:xfrm>
              <a:off x="7601972" y="3308532"/>
              <a:ext cx="2625746" cy="1120318"/>
            </a:xfrm>
            <a:prstGeom prst="rect">
              <a:avLst/>
            </a:prstGeom>
            <a:ln>
              <a:noFill/>
            </a:ln>
            <a:effectLst>
              <a:outerShdw blurRad="190500" algn="tl" rotWithShape="0">
                <a:srgbClr val="000000">
                  <a:alpha val="70000"/>
                </a:srgbClr>
              </a:outerShdw>
            </a:effectLst>
          </p:spPr>
        </p:pic>
        <p:pic>
          <p:nvPicPr>
            <p:cNvPr id="6" name="Imagen 5"/>
            <p:cNvPicPr>
              <a:picLocks noChangeAspect="1"/>
            </p:cNvPicPr>
            <p:nvPr/>
          </p:nvPicPr>
          <p:blipFill>
            <a:blip r:embed="rId5"/>
            <a:stretch>
              <a:fillRect/>
            </a:stretch>
          </p:blipFill>
          <p:spPr>
            <a:xfrm>
              <a:off x="6912341" y="3442795"/>
              <a:ext cx="851791" cy="851791"/>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a:blip r:embed="rId6"/>
            <a:stretch>
              <a:fillRect/>
            </a:stretch>
          </p:blipFill>
          <p:spPr>
            <a:xfrm>
              <a:off x="10002351" y="3127532"/>
              <a:ext cx="1482317" cy="1482316"/>
            </a:xfrm>
            <a:prstGeom prst="rect">
              <a:avLst/>
            </a:prstGeom>
            <a:ln>
              <a:noFill/>
            </a:ln>
            <a:effectLst>
              <a:outerShdw blurRad="190500" algn="tl" rotWithShape="0">
                <a:srgbClr val="000000">
                  <a:alpha val="70000"/>
                </a:srgbClr>
              </a:outerShdw>
            </a:effectLst>
          </p:spPr>
        </p:pic>
      </p:grpSp>
      <p:pic>
        <p:nvPicPr>
          <p:cNvPr id="22" name="Imagen 21"/>
          <p:cNvPicPr>
            <a:picLocks noChangeAspect="1"/>
          </p:cNvPicPr>
          <p:nvPr/>
        </p:nvPicPr>
        <p:blipFill>
          <a:blip r:embed="rId7"/>
          <a:stretch>
            <a:fillRect/>
          </a:stretch>
        </p:blipFill>
        <p:spPr>
          <a:xfrm>
            <a:off x="1814734" y="2294966"/>
            <a:ext cx="3910408" cy="3856263"/>
          </a:xfrm>
          <a:prstGeom prst="rect">
            <a:avLst/>
          </a:prstGeom>
        </p:spPr>
      </p:pic>
      <p:pic>
        <p:nvPicPr>
          <p:cNvPr id="15" name="Imagen 14"/>
          <p:cNvPicPr>
            <a:picLocks noChangeAspect="1"/>
          </p:cNvPicPr>
          <p:nvPr/>
        </p:nvPicPr>
        <p:blipFill>
          <a:blip r:embed="rId8"/>
          <a:stretch>
            <a:fillRect/>
          </a:stretch>
        </p:blipFill>
        <p:spPr>
          <a:xfrm>
            <a:off x="4252258" y="4368230"/>
            <a:ext cx="1015429" cy="1024668"/>
          </a:xfrm>
          <a:prstGeom prst="rect">
            <a:avLst/>
          </a:prstGeom>
        </p:spPr>
      </p:pic>
      <p:pic>
        <p:nvPicPr>
          <p:cNvPr id="14" name="Imagen 13"/>
          <p:cNvPicPr>
            <a:picLocks noChangeAspect="1"/>
          </p:cNvPicPr>
          <p:nvPr/>
        </p:nvPicPr>
        <p:blipFill>
          <a:blip r:embed="rId9"/>
          <a:stretch>
            <a:fillRect/>
          </a:stretch>
        </p:blipFill>
        <p:spPr>
          <a:xfrm>
            <a:off x="2184200" y="3029709"/>
            <a:ext cx="1210189" cy="448305"/>
          </a:xfrm>
          <a:prstGeom prst="rect">
            <a:avLst/>
          </a:prstGeom>
        </p:spPr>
      </p:pic>
      <p:pic>
        <p:nvPicPr>
          <p:cNvPr id="16" name="Imagen 15"/>
          <p:cNvPicPr>
            <a:picLocks noChangeAspect="1"/>
          </p:cNvPicPr>
          <p:nvPr/>
        </p:nvPicPr>
        <p:blipFill>
          <a:blip r:embed="rId10"/>
          <a:stretch>
            <a:fillRect/>
          </a:stretch>
        </p:blipFill>
        <p:spPr>
          <a:xfrm>
            <a:off x="4413641" y="5144329"/>
            <a:ext cx="735113" cy="724935"/>
          </a:xfrm>
          <a:prstGeom prst="rect">
            <a:avLst/>
          </a:prstGeom>
        </p:spPr>
      </p:pic>
      <p:sp>
        <p:nvSpPr>
          <p:cNvPr id="17" name="Multiplicar 16"/>
          <p:cNvSpPr/>
          <p:nvPr/>
        </p:nvSpPr>
        <p:spPr>
          <a:xfrm>
            <a:off x="4136815" y="4889815"/>
            <a:ext cx="1269489" cy="1251911"/>
          </a:xfrm>
          <a:prstGeom prst="mathMultiply">
            <a:avLst>
              <a:gd name="adj1" fmla="val 8809"/>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CuadroTexto 25"/>
          <p:cNvSpPr txBox="1"/>
          <p:nvPr/>
        </p:nvSpPr>
        <p:spPr>
          <a:xfrm>
            <a:off x="1640852" y="1220166"/>
            <a:ext cx="4258172" cy="954107"/>
          </a:xfrm>
          <a:prstGeom prst="rect">
            <a:avLst/>
          </a:prstGeom>
          <a:noFill/>
        </p:spPr>
        <p:txBody>
          <a:bodyPr wrap="square" rtlCol="0">
            <a:spAutoFit/>
          </a:bodyPr>
          <a:lstStyle/>
          <a:p>
            <a:pPr algn="ctr"/>
            <a:r>
              <a:rPr lang="es-ES" sz="2800" dirty="0" smtClean="0">
                <a:latin typeface="Calibri Light" panose="020F0302020204030204" pitchFamily="34" charset="0"/>
                <a:cs typeface="Calibri Light" panose="020F0302020204030204" pitchFamily="34" charset="0"/>
              </a:rPr>
              <a:t>Cambio de componentes </a:t>
            </a:r>
          </a:p>
          <a:p>
            <a:pPr algn="ctr"/>
            <a:r>
              <a:rPr lang="es-ES" sz="2800" dirty="0" smtClean="0">
                <a:latin typeface="Calibri Light" panose="020F0302020204030204" pitchFamily="34" charset="0"/>
                <a:cs typeface="Calibri Light" panose="020F0302020204030204" pitchFamily="34" charset="0"/>
                <a:sym typeface="Wingdings" panose="05000000000000000000" pitchFamily="2" charset="2"/>
              </a:rPr>
              <a:t> Pérdida de integración</a:t>
            </a:r>
            <a:endParaRPr lang="es-ES" sz="2800" dirty="0">
              <a:latin typeface="Calibri Light" panose="020F0302020204030204" pitchFamily="34" charset="0"/>
              <a:cs typeface="Calibri Light" panose="020F0302020204030204" pitchFamily="34" charset="0"/>
            </a:endParaRPr>
          </a:p>
        </p:txBody>
      </p:sp>
      <p:sp>
        <p:nvSpPr>
          <p:cNvPr id="32" name="CuadroTexto 31"/>
          <p:cNvSpPr txBox="1"/>
          <p:nvPr/>
        </p:nvSpPr>
        <p:spPr>
          <a:xfrm>
            <a:off x="6393218" y="1263535"/>
            <a:ext cx="4654192" cy="954107"/>
          </a:xfrm>
          <a:prstGeom prst="rect">
            <a:avLst/>
          </a:prstGeom>
          <a:noFill/>
        </p:spPr>
        <p:txBody>
          <a:bodyPr wrap="square" rtlCol="0">
            <a:spAutoFit/>
          </a:bodyPr>
          <a:lstStyle/>
          <a:p>
            <a:pPr algn="ctr"/>
            <a:r>
              <a:rPr lang="es-ES" sz="2800" dirty="0" smtClean="0">
                <a:latin typeface="Calibri Light" panose="020F0302020204030204" pitchFamily="34" charset="0"/>
                <a:cs typeface="Calibri Light" panose="020F0302020204030204" pitchFamily="34" charset="0"/>
              </a:rPr>
              <a:t>Funcionalidades extra bloqueadas sin necesidad</a:t>
            </a:r>
            <a:endParaRPr lang="es-E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7648110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Situación</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5</a:t>
            </a:fld>
            <a:endParaRPr lang="en-US" dirty="0"/>
          </a:p>
        </p:txBody>
      </p:sp>
      <p:pic>
        <p:nvPicPr>
          <p:cNvPr id="1026" name="Picture 2" descr="Resultado de imagen de Cableado de un bentley bentayg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59010" y="3477630"/>
            <a:ext cx="4267815" cy="1941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Resultado de imagen de cableado seat 6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857" y="3477630"/>
            <a:ext cx="2591492" cy="1941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CuadroTexto 3"/>
          <p:cNvSpPr txBox="1"/>
          <p:nvPr/>
        </p:nvSpPr>
        <p:spPr>
          <a:xfrm>
            <a:off x="1409016" y="5540514"/>
            <a:ext cx="3502029" cy="707886"/>
          </a:xfrm>
          <a:prstGeom prst="rect">
            <a:avLst/>
          </a:prstGeom>
          <a:noFill/>
        </p:spPr>
        <p:txBody>
          <a:bodyPr wrap="square" rtlCol="0">
            <a:spAutoFit/>
          </a:bodyPr>
          <a:lstStyle/>
          <a:p>
            <a:pPr algn="ctr"/>
            <a:r>
              <a:rPr lang="es-ES" sz="2000" dirty="0" smtClean="0">
                <a:latin typeface="Calibri Light" panose="020F0302020204030204" pitchFamily="34" charset="0"/>
                <a:cs typeface="Calibri Light" panose="020F0302020204030204" pitchFamily="34" charset="0"/>
              </a:rPr>
              <a:t>Todo el cableado de un Fiat 600 (Año 1955)</a:t>
            </a:r>
            <a:endParaRPr lang="es-ES" sz="2000" dirty="0">
              <a:latin typeface="Calibri Light" panose="020F0302020204030204" pitchFamily="34" charset="0"/>
              <a:cs typeface="Calibri Light" panose="020F0302020204030204" pitchFamily="34" charset="0"/>
            </a:endParaRPr>
          </a:p>
        </p:txBody>
      </p:sp>
      <p:sp>
        <p:nvSpPr>
          <p:cNvPr id="8" name="CuadroTexto 7"/>
          <p:cNvSpPr txBox="1"/>
          <p:nvPr/>
        </p:nvSpPr>
        <p:spPr>
          <a:xfrm>
            <a:off x="5959010" y="5540514"/>
            <a:ext cx="4267815" cy="707886"/>
          </a:xfrm>
          <a:prstGeom prst="rect">
            <a:avLst/>
          </a:prstGeom>
          <a:noFill/>
        </p:spPr>
        <p:txBody>
          <a:bodyPr wrap="square" rtlCol="0">
            <a:spAutoFit/>
          </a:bodyPr>
          <a:lstStyle/>
          <a:p>
            <a:pPr algn="ctr"/>
            <a:r>
              <a:rPr lang="es-ES" sz="2000" dirty="0" smtClean="0">
                <a:latin typeface="Calibri Light" panose="020F0302020204030204" pitchFamily="34" charset="0"/>
                <a:cs typeface="Calibri Light" panose="020F0302020204030204" pitchFamily="34" charset="0"/>
              </a:rPr>
              <a:t>Cableado de un </a:t>
            </a:r>
            <a:r>
              <a:rPr lang="es-ES" sz="2000" dirty="0" err="1" smtClean="0">
                <a:latin typeface="Calibri Light" panose="020F0302020204030204" pitchFamily="34" charset="0"/>
                <a:cs typeface="Calibri Light" panose="020F0302020204030204" pitchFamily="34" charset="0"/>
              </a:rPr>
              <a:t>Bentley</a:t>
            </a:r>
            <a:r>
              <a:rPr lang="es-ES" sz="2000" dirty="0" smtClean="0">
                <a:latin typeface="Calibri Light" panose="020F0302020204030204" pitchFamily="34" charset="0"/>
                <a:cs typeface="Calibri Light" panose="020F0302020204030204" pitchFamily="34" charset="0"/>
              </a:rPr>
              <a:t> </a:t>
            </a:r>
            <a:r>
              <a:rPr lang="es-ES" sz="2000" dirty="0" err="1" smtClean="0">
                <a:latin typeface="Calibri Light" panose="020F0302020204030204" pitchFamily="34" charset="0"/>
                <a:cs typeface="Calibri Light" panose="020F0302020204030204" pitchFamily="34" charset="0"/>
              </a:rPr>
              <a:t>Bentayga</a:t>
            </a:r>
            <a:r>
              <a:rPr lang="es-ES" sz="2000" dirty="0" smtClean="0">
                <a:latin typeface="Calibri Light" panose="020F0302020204030204" pitchFamily="34" charset="0"/>
                <a:cs typeface="Calibri Light" panose="020F0302020204030204" pitchFamily="34" charset="0"/>
              </a:rPr>
              <a:t> </a:t>
            </a:r>
          </a:p>
          <a:p>
            <a:pPr algn="ctr"/>
            <a:r>
              <a:rPr lang="es-ES" sz="2000" dirty="0" smtClean="0">
                <a:latin typeface="Calibri Light" panose="020F0302020204030204" pitchFamily="34" charset="0"/>
                <a:cs typeface="Calibri Light" panose="020F0302020204030204" pitchFamily="34" charset="0"/>
              </a:rPr>
              <a:t>(Año 2015)</a:t>
            </a:r>
            <a:endParaRPr lang="es-ES" sz="2000" dirty="0">
              <a:latin typeface="Calibri Light" panose="020F0302020204030204" pitchFamily="34" charset="0"/>
              <a:cs typeface="Calibri Light" panose="020F0302020204030204" pitchFamily="34" charset="0"/>
            </a:endParaRPr>
          </a:p>
        </p:txBody>
      </p:sp>
      <p:sp>
        <p:nvSpPr>
          <p:cNvPr id="5" name="CuadroTexto 4"/>
          <p:cNvSpPr txBox="1"/>
          <p:nvPr/>
        </p:nvSpPr>
        <p:spPr>
          <a:xfrm>
            <a:off x="1316555" y="1220637"/>
            <a:ext cx="9730855" cy="2185214"/>
          </a:xfrm>
          <a:prstGeom prst="rect">
            <a:avLst/>
          </a:prstGeom>
          <a:noFill/>
        </p:spPr>
        <p:txBody>
          <a:bodyPr wrap="square" rtlCol="0">
            <a:spAutoFit/>
          </a:bodyPr>
          <a:lstStyle/>
          <a:p>
            <a:r>
              <a:rPr lang="es-ES" sz="2800" dirty="0" smtClean="0">
                <a:latin typeface="Calibri Light" panose="020F0302020204030204" pitchFamily="34" charset="0"/>
                <a:cs typeface="Calibri Light" panose="020F0302020204030204" pitchFamily="34" charset="0"/>
              </a:rPr>
              <a:t>Modernización de los automóviles</a:t>
            </a:r>
            <a:endParaRPr lang="es-ES" sz="2800" dirty="0" smtClean="0">
              <a:latin typeface="Calibri Light" panose="020F0302020204030204" pitchFamily="34" charset="0"/>
              <a:cs typeface="Calibri Light" panose="020F0302020204030204" pitchFamily="34" charset="0"/>
              <a:sym typeface="Wingdings" panose="05000000000000000000" pitchFamily="2" charset="2"/>
            </a:endParaRPr>
          </a:p>
          <a:p>
            <a:r>
              <a:rPr lang="es-ES" sz="2800" dirty="0" smtClean="0">
                <a:latin typeface="Calibri Light" panose="020F0302020204030204" pitchFamily="34" charset="0"/>
                <a:cs typeface="Calibri Light" panose="020F0302020204030204" pitchFamily="34" charset="0"/>
                <a:sym typeface="Wingdings" panose="05000000000000000000" pitchFamily="2" charset="2"/>
              </a:rPr>
              <a:t>	 Crecimiento de los componentes electrónicos</a:t>
            </a:r>
          </a:p>
          <a:p>
            <a:r>
              <a:rPr lang="es-ES" sz="2800" dirty="0" smtClean="0">
                <a:latin typeface="Calibri Light" panose="020F0302020204030204" pitchFamily="34" charset="0"/>
                <a:cs typeface="Calibri Light" panose="020F0302020204030204" pitchFamily="34" charset="0"/>
                <a:sym typeface="Wingdings" panose="05000000000000000000" pitchFamily="2" charset="2"/>
              </a:rPr>
              <a:t>		 	Gran cantidad de Microcontroladores distribuidos</a:t>
            </a:r>
            <a:endParaRPr lang="es-ES" sz="2800" dirty="0" smtClean="0">
              <a:latin typeface="Calibri Light" panose="020F0302020204030204" pitchFamily="34" charset="0"/>
              <a:cs typeface="Calibri Light" panose="020F0302020204030204" pitchFamily="34" charset="0"/>
            </a:endParaRPr>
          </a:p>
          <a:p>
            <a:pPr algn="just"/>
            <a:endParaRPr lang="es-ES" sz="2000" dirty="0" smtClean="0">
              <a:latin typeface="Calibri Light" panose="020F0302020204030204" pitchFamily="34" charset="0"/>
              <a:cs typeface="Calibri Light" panose="020F0302020204030204" pitchFamily="34" charset="0"/>
            </a:endParaRPr>
          </a:p>
          <a:p>
            <a:pPr algn="ctr"/>
            <a:r>
              <a:rPr lang="es-ES" sz="2800" dirty="0" smtClean="0">
                <a:latin typeface="Calibri Light" panose="020F0302020204030204" pitchFamily="34" charset="0"/>
                <a:cs typeface="Calibri Light" panose="020F0302020204030204" pitchFamily="34" charset="0"/>
              </a:rPr>
              <a:t>Comunicaciones </a:t>
            </a:r>
            <a:r>
              <a:rPr lang="es-ES" sz="2800" dirty="0" smtClean="0">
                <a:latin typeface="Calibri Light" panose="020F0302020204030204" pitchFamily="34" charset="0"/>
                <a:cs typeface="Calibri Light" panose="020F0302020204030204" pitchFamily="34" charset="0"/>
                <a:sym typeface="Wingdings" panose="05000000000000000000" pitchFamily="2" charset="2"/>
              </a:rPr>
              <a:t> </a:t>
            </a:r>
            <a:r>
              <a:rPr lang="es-ES" sz="3200" b="1" dirty="0" smtClean="0">
                <a:latin typeface="Calibri Light" panose="020F0302020204030204" pitchFamily="34" charset="0"/>
                <a:cs typeface="Calibri Light" panose="020F0302020204030204" pitchFamily="34" charset="0"/>
                <a:sym typeface="Wingdings" panose="05000000000000000000" pitchFamily="2" charset="2"/>
              </a:rPr>
              <a:t>Bus de datos CAN</a:t>
            </a:r>
            <a:endParaRPr lang="es-ES" sz="2400" b="1" dirty="0">
              <a:latin typeface="Calibri Light" panose="020F0302020204030204" pitchFamily="34" charset="0"/>
              <a:cs typeface="Calibri Light" panose="020F0302020204030204" pitchFamily="34" charset="0"/>
            </a:endParaRPr>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38632724"/>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1228207" y="-1072815"/>
            <a:ext cx="9025981" cy="9025981"/>
          </a:xfrm>
          <a:prstGeom prst="rect">
            <a:avLst/>
          </a:prstGeom>
        </p:spPr>
      </p:pic>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Objetivo</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6</a:t>
            </a:fld>
            <a:endParaRPr lang="en-US" dirty="0"/>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grpSp>
        <p:nvGrpSpPr>
          <p:cNvPr id="3" name="Grupo 2"/>
          <p:cNvGrpSpPr/>
          <p:nvPr/>
        </p:nvGrpSpPr>
        <p:grpSpPr>
          <a:xfrm>
            <a:off x="4005167" y="2251013"/>
            <a:ext cx="1221031" cy="1189163"/>
            <a:chOff x="2793886" y="3685504"/>
            <a:chExt cx="1221031" cy="1189163"/>
          </a:xfrm>
        </p:grpSpPr>
        <p:sp>
          <p:nvSpPr>
            <p:cNvPr id="14" name="Rectángulo redondeado 13"/>
            <p:cNvSpPr/>
            <p:nvPr/>
          </p:nvSpPr>
          <p:spPr>
            <a:xfrm>
              <a:off x="2793886" y="3799096"/>
              <a:ext cx="1221031" cy="1075571"/>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s-ES" b="1" dirty="0" smtClean="0">
                  <a:latin typeface="Calibri Light" panose="020F0302020204030204" pitchFamily="34" charset="0"/>
                  <a:cs typeface="Calibri Light" panose="020F0302020204030204" pitchFamily="34" charset="0"/>
                </a:rPr>
                <a:t>Equipo de sonido</a:t>
              </a:r>
              <a:endParaRPr lang="es-ES" b="1" dirty="0">
                <a:latin typeface="Calibri Light" panose="020F0302020204030204" pitchFamily="34" charset="0"/>
                <a:cs typeface="Calibri Light" panose="020F0302020204030204" pitchFamily="34" charset="0"/>
              </a:endParaRPr>
            </a:p>
          </p:txBody>
        </p:sp>
        <p:pic>
          <p:nvPicPr>
            <p:cNvPr id="12" name="Imagen 11"/>
            <p:cNvPicPr>
              <a:picLocks noChangeAspect="1"/>
            </p:cNvPicPr>
            <p:nvPr/>
          </p:nvPicPr>
          <p:blipFill>
            <a:blip r:embed="rId5"/>
            <a:stretch>
              <a:fillRect/>
            </a:stretch>
          </p:blipFill>
          <p:spPr>
            <a:xfrm>
              <a:off x="3074956" y="3685504"/>
              <a:ext cx="682449" cy="698328"/>
            </a:xfrm>
            <a:prstGeom prst="rect">
              <a:avLst/>
            </a:prstGeom>
          </p:spPr>
        </p:pic>
      </p:grpSp>
      <p:grpSp>
        <p:nvGrpSpPr>
          <p:cNvPr id="11" name="Grupo 10"/>
          <p:cNvGrpSpPr/>
          <p:nvPr/>
        </p:nvGrpSpPr>
        <p:grpSpPr>
          <a:xfrm>
            <a:off x="5588799" y="3581634"/>
            <a:ext cx="1414859" cy="1366710"/>
            <a:chOff x="5812241" y="3351313"/>
            <a:chExt cx="1414859" cy="1366710"/>
          </a:xfrm>
        </p:grpSpPr>
        <p:sp>
          <p:nvSpPr>
            <p:cNvPr id="16" name="Rectángulo redondeado 15"/>
            <p:cNvSpPr/>
            <p:nvPr/>
          </p:nvSpPr>
          <p:spPr>
            <a:xfrm>
              <a:off x="5812241" y="3351313"/>
              <a:ext cx="1414859" cy="1366710"/>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s-ES" b="1" dirty="0" smtClean="0">
                  <a:latin typeface="Calibri Light" panose="020F0302020204030204" pitchFamily="34" charset="0"/>
                  <a:cs typeface="Calibri Light" panose="020F0302020204030204" pitchFamily="34" charset="0"/>
                </a:rPr>
                <a:t>Integración</a:t>
              </a:r>
            </a:p>
          </p:txBody>
        </p:sp>
        <p:pic>
          <p:nvPicPr>
            <p:cNvPr id="15" name="Imagen 14"/>
            <p:cNvPicPr>
              <a:picLocks noChangeAspect="1"/>
            </p:cNvPicPr>
            <p:nvPr/>
          </p:nvPicPr>
          <p:blipFill>
            <a:blip r:embed="rId6"/>
            <a:stretch>
              <a:fillRect/>
            </a:stretch>
          </p:blipFill>
          <p:spPr>
            <a:xfrm flipH="1">
              <a:off x="6180587" y="3506764"/>
              <a:ext cx="723104" cy="723104"/>
            </a:xfrm>
            <a:prstGeom prst="rect">
              <a:avLst/>
            </a:prstGeom>
          </p:spPr>
        </p:pic>
      </p:grpSp>
      <p:cxnSp>
        <p:nvCxnSpPr>
          <p:cNvPr id="20" name="Conector curvado 19"/>
          <p:cNvCxnSpPr>
            <a:stCxn id="10" idx="2"/>
            <a:endCxn id="14" idx="3"/>
          </p:cNvCxnSpPr>
          <p:nvPr/>
        </p:nvCxnSpPr>
        <p:spPr>
          <a:xfrm rot="5400000" flipH="1">
            <a:off x="5720393" y="2408196"/>
            <a:ext cx="86331" cy="1074722"/>
          </a:xfrm>
          <a:prstGeom prst="curvedConnector4">
            <a:avLst>
              <a:gd name="adj1" fmla="val -264795"/>
              <a:gd name="adj2" fmla="val 93428"/>
            </a:avLst>
          </a:prstGeom>
          <a:ln>
            <a:solidFill>
              <a:schemeClr val="tx1">
                <a:lumMod val="85000"/>
              </a:schemeClr>
            </a:solidFill>
          </a:ln>
        </p:spPr>
        <p:style>
          <a:lnRef idx="3">
            <a:schemeClr val="accent5"/>
          </a:lnRef>
          <a:fillRef idx="0">
            <a:schemeClr val="accent5"/>
          </a:fillRef>
          <a:effectRef idx="2">
            <a:schemeClr val="accent5"/>
          </a:effectRef>
          <a:fontRef idx="minor">
            <a:schemeClr val="tx1"/>
          </a:fontRef>
        </p:style>
      </p:cxnSp>
      <p:cxnSp>
        <p:nvCxnSpPr>
          <p:cNvPr id="23" name="Conector curvado 22"/>
          <p:cNvCxnSpPr>
            <a:stCxn id="10" idx="2"/>
            <a:endCxn id="16" idx="0"/>
          </p:cNvCxnSpPr>
          <p:nvPr/>
        </p:nvCxnSpPr>
        <p:spPr>
          <a:xfrm rot="5400000">
            <a:off x="6002119" y="3282833"/>
            <a:ext cx="592912" cy="4691"/>
          </a:xfrm>
          <a:prstGeom prst="curvedConnector3">
            <a:avLst>
              <a:gd name="adj1" fmla="val 50000"/>
            </a:avLst>
          </a:prstGeom>
          <a:ln>
            <a:solidFill>
              <a:schemeClr val="tx1">
                <a:lumMod val="85000"/>
              </a:schemeClr>
            </a:solidFill>
          </a:ln>
        </p:spPr>
        <p:style>
          <a:lnRef idx="3">
            <a:schemeClr val="accent5"/>
          </a:lnRef>
          <a:fillRef idx="0">
            <a:schemeClr val="accent5"/>
          </a:fillRef>
          <a:effectRef idx="2">
            <a:schemeClr val="accent5"/>
          </a:effectRef>
          <a:fontRef idx="minor">
            <a:schemeClr val="tx1"/>
          </a:fontRef>
        </p:style>
      </p:cxnSp>
      <p:sp>
        <p:nvSpPr>
          <p:cNvPr id="28" name="Rectángulo redondeado 27"/>
          <p:cNvSpPr/>
          <p:nvPr/>
        </p:nvSpPr>
        <p:spPr>
          <a:xfrm>
            <a:off x="4157669" y="3911571"/>
            <a:ext cx="1196190" cy="1506896"/>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s-ES" b="1" dirty="0" smtClean="0">
                <a:latin typeface="Calibri Light" panose="020F0302020204030204" pitchFamily="34" charset="0"/>
                <a:cs typeface="Calibri Light" panose="020F0302020204030204" pitchFamily="34" charset="0"/>
              </a:rPr>
              <a:t>Pantalla</a:t>
            </a:r>
          </a:p>
          <a:p>
            <a:pPr algn="ctr"/>
            <a:r>
              <a:rPr lang="es-ES" b="1" dirty="0" smtClean="0">
                <a:latin typeface="Calibri Light" panose="020F0302020204030204" pitchFamily="34" charset="0"/>
                <a:cs typeface="Calibri Light" panose="020F0302020204030204" pitchFamily="34" charset="0"/>
              </a:rPr>
              <a:t>original</a:t>
            </a:r>
            <a:endParaRPr lang="es-ES" b="1" dirty="0">
              <a:latin typeface="Calibri Light" panose="020F0302020204030204" pitchFamily="34" charset="0"/>
              <a:cs typeface="Calibri Light" panose="020F0302020204030204" pitchFamily="34" charset="0"/>
            </a:endParaRPr>
          </a:p>
        </p:txBody>
      </p:sp>
      <p:pic>
        <p:nvPicPr>
          <p:cNvPr id="30" name="Imagen 29"/>
          <p:cNvPicPr>
            <a:picLocks noChangeAspect="1"/>
          </p:cNvPicPr>
          <p:nvPr/>
        </p:nvPicPr>
        <p:blipFill>
          <a:blip r:embed="rId7"/>
          <a:stretch>
            <a:fillRect/>
          </a:stretch>
        </p:blipFill>
        <p:spPr>
          <a:xfrm>
            <a:off x="4321545" y="4056084"/>
            <a:ext cx="886885" cy="588947"/>
          </a:xfrm>
          <a:prstGeom prst="rect">
            <a:avLst/>
          </a:prstGeom>
        </p:spPr>
      </p:pic>
      <p:cxnSp>
        <p:nvCxnSpPr>
          <p:cNvPr id="32" name="Conector curvado 31"/>
          <p:cNvCxnSpPr>
            <a:stCxn id="28" idx="0"/>
            <a:endCxn id="10" idx="2"/>
          </p:cNvCxnSpPr>
          <p:nvPr/>
        </p:nvCxnSpPr>
        <p:spPr>
          <a:xfrm rot="5400000" flipH="1" flipV="1">
            <a:off x="5066918" y="2677569"/>
            <a:ext cx="922849" cy="1545156"/>
          </a:xfrm>
          <a:prstGeom prst="curvedConnector3">
            <a:avLst>
              <a:gd name="adj1" fmla="val 42378"/>
            </a:avLst>
          </a:prstGeom>
          <a:ln>
            <a:solidFill>
              <a:schemeClr val="tx1">
                <a:lumMod val="85000"/>
              </a:schemeClr>
            </a:solidFill>
          </a:ln>
        </p:spPr>
        <p:style>
          <a:lnRef idx="3">
            <a:schemeClr val="accent5"/>
          </a:lnRef>
          <a:fillRef idx="0">
            <a:schemeClr val="accent5"/>
          </a:fillRef>
          <a:effectRef idx="2">
            <a:schemeClr val="accent5"/>
          </a:effectRef>
          <a:fontRef idx="minor">
            <a:schemeClr val="tx1"/>
          </a:fontRef>
        </p:style>
      </p:cxnSp>
      <p:cxnSp>
        <p:nvCxnSpPr>
          <p:cNvPr id="46" name="Conector curvado 45"/>
          <p:cNvCxnSpPr>
            <a:stCxn id="44" idx="1"/>
            <a:endCxn id="10" idx="2"/>
          </p:cNvCxnSpPr>
          <p:nvPr/>
        </p:nvCxnSpPr>
        <p:spPr>
          <a:xfrm rot="10800000" flipV="1">
            <a:off x="6300921" y="2463852"/>
            <a:ext cx="1168507" cy="524869"/>
          </a:xfrm>
          <a:prstGeom prst="curvedConnector4">
            <a:avLst>
              <a:gd name="adj1" fmla="val 8051"/>
              <a:gd name="adj2" fmla="val 158693"/>
            </a:avLst>
          </a:prstGeom>
          <a:ln>
            <a:solidFill>
              <a:schemeClr val="tx1">
                <a:lumMod val="85000"/>
              </a:schemeClr>
            </a:solidFill>
          </a:ln>
        </p:spPr>
        <p:style>
          <a:lnRef idx="3">
            <a:schemeClr val="accent5"/>
          </a:lnRef>
          <a:fillRef idx="0">
            <a:schemeClr val="accent5"/>
          </a:fillRef>
          <a:effectRef idx="2">
            <a:schemeClr val="accent5"/>
          </a:effectRef>
          <a:fontRef idx="minor">
            <a:schemeClr val="tx1"/>
          </a:fontRef>
        </p:style>
      </p:cxnSp>
      <p:cxnSp>
        <p:nvCxnSpPr>
          <p:cNvPr id="52" name="Conector curvado 51"/>
          <p:cNvCxnSpPr>
            <a:stCxn id="10" idx="2"/>
            <a:endCxn id="49" idx="1"/>
          </p:cNvCxnSpPr>
          <p:nvPr/>
        </p:nvCxnSpPr>
        <p:spPr>
          <a:xfrm rot="16200000" flipH="1">
            <a:off x="6620483" y="2669159"/>
            <a:ext cx="684199" cy="1323324"/>
          </a:xfrm>
          <a:prstGeom prst="curvedConnector2">
            <a:avLst/>
          </a:prstGeom>
          <a:ln>
            <a:solidFill>
              <a:schemeClr val="tx1">
                <a:lumMod val="85000"/>
              </a:schemeClr>
            </a:solidFill>
          </a:ln>
        </p:spPr>
        <p:style>
          <a:lnRef idx="3">
            <a:schemeClr val="accent5"/>
          </a:lnRef>
          <a:fillRef idx="0">
            <a:schemeClr val="accent5"/>
          </a:fillRef>
          <a:effectRef idx="2">
            <a:schemeClr val="accent5"/>
          </a:effectRef>
          <a:fontRef idx="minor">
            <a:schemeClr val="tx1"/>
          </a:fontRef>
        </p:style>
      </p:cxnSp>
      <p:sp>
        <p:nvSpPr>
          <p:cNvPr id="49" name="Rectángulo redondeado 48"/>
          <p:cNvSpPr/>
          <p:nvPr/>
        </p:nvSpPr>
        <p:spPr>
          <a:xfrm>
            <a:off x="7624244" y="3069129"/>
            <a:ext cx="1539797" cy="1207583"/>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s-ES" b="1" dirty="0" smtClean="0">
                <a:latin typeface="Calibri Light" panose="020F0302020204030204" pitchFamily="34" charset="0"/>
                <a:cs typeface="Calibri Light" panose="020F0302020204030204" pitchFamily="34" charset="0"/>
              </a:rPr>
              <a:t>Diagnóstico</a:t>
            </a:r>
            <a:endParaRPr lang="es-ES" b="1" dirty="0">
              <a:latin typeface="Calibri Light" panose="020F0302020204030204" pitchFamily="34" charset="0"/>
              <a:cs typeface="Calibri Light" panose="020F0302020204030204" pitchFamily="34" charset="0"/>
            </a:endParaRPr>
          </a:p>
        </p:txBody>
      </p:sp>
      <p:pic>
        <p:nvPicPr>
          <p:cNvPr id="55" name="Imagen 54"/>
          <p:cNvPicPr>
            <a:picLocks noChangeAspect="1"/>
          </p:cNvPicPr>
          <p:nvPr/>
        </p:nvPicPr>
        <p:blipFill>
          <a:blip r:embed="rId8"/>
          <a:stretch>
            <a:fillRect/>
          </a:stretch>
        </p:blipFill>
        <p:spPr>
          <a:xfrm>
            <a:off x="8185564" y="3105484"/>
            <a:ext cx="784672" cy="784672"/>
          </a:xfrm>
          <a:prstGeom prst="rect">
            <a:avLst/>
          </a:prstGeom>
        </p:spPr>
      </p:pic>
      <p:pic>
        <p:nvPicPr>
          <p:cNvPr id="58" name="Imagen 57"/>
          <p:cNvPicPr>
            <a:picLocks noChangeAspect="1"/>
          </p:cNvPicPr>
          <p:nvPr/>
        </p:nvPicPr>
        <p:blipFill>
          <a:blip r:embed="rId9"/>
          <a:stretch>
            <a:fillRect/>
          </a:stretch>
        </p:blipFill>
        <p:spPr>
          <a:xfrm>
            <a:off x="7861036" y="3543252"/>
            <a:ext cx="378052" cy="305659"/>
          </a:xfrm>
          <a:prstGeom prst="rect">
            <a:avLst/>
          </a:prstGeom>
        </p:spPr>
      </p:pic>
      <p:sp>
        <p:nvSpPr>
          <p:cNvPr id="10" name="Rectángulo redondeado 9"/>
          <p:cNvSpPr/>
          <p:nvPr/>
        </p:nvSpPr>
        <p:spPr>
          <a:xfrm>
            <a:off x="5367470" y="1858422"/>
            <a:ext cx="1866900" cy="1130300"/>
          </a:xfrm>
          <a:prstGeom prst="roundRect">
            <a:avLst>
              <a:gd name="adj" fmla="val 24532"/>
            </a:avLst>
          </a:prstGeom>
          <a:solidFill>
            <a:srgbClr val="860000"/>
          </a:solidFill>
          <a:ln>
            <a:solidFill>
              <a:srgbClr val="C00000"/>
            </a:solidFill>
          </a:ln>
          <a:effectLst/>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algn="r"/>
            <a:r>
              <a:rPr lang="es-ES" b="1" dirty="0" smtClean="0">
                <a:effectLst/>
                <a:latin typeface="Calibri Light" panose="020F0302020204030204" pitchFamily="34" charset="0"/>
                <a:cs typeface="Calibri Light" panose="020F0302020204030204" pitchFamily="34" charset="0"/>
              </a:rPr>
              <a:t>Controladora</a:t>
            </a:r>
          </a:p>
          <a:p>
            <a:pPr algn="r"/>
            <a:r>
              <a:rPr lang="es-ES" b="1" dirty="0" smtClean="0">
                <a:effectLst/>
                <a:latin typeface="Calibri Light" panose="020F0302020204030204" pitchFamily="34" charset="0"/>
                <a:cs typeface="Calibri Light" panose="020F0302020204030204" pitchFamily="34" charset="0"/>
              </a:rPr>
              <a:t>auxiliar</a:t>
            </a:r>
          </a:p>
          <a:p>
            <a:pPr algn="r"/>
            <a:endParaRPr lang="es-ES" b="1" dirty="0">
              <a:effectLst/>
              <a:latin typeface="Calibri Light" panose="020F0302020204030204" pitchFamily="34" charset="0"/>
              <a:cs typeface="Calibri Light" panose="020F0302020204030204" pitchFamily="34" charset="0"/>
            </a:endParaRPr>
          </a:p>
        </p:txBody>
      </p:sp>
      <p:pic>
        <p:nvPicPr>
          <p:cNvPr id="1027" name="Imagen 1026"/>
          <p:cNvPicPr>
            <a:picLocks noChangeAspect="1"/>
          </p:cNvPicPr>
          <p:nvPr/>
        </p:nvPicPr>
        <p:blipFill>
          <a:blip r:embed="rId10"/>
          <a:stretch>
            <a:fillRect/>
          </a:stretch>
        </p:blipFill>
        <p:spPr>
          <a:xfrm>
            <a:off x="5607295" y="2302224"/>
            <a:ext cx="556260" cy="556260"/>
          </a:xfrm>
          <a:prstGeom prst="rect">
            <a:avLst/>
          </a:prstGeom>
          <a:noFill/>
          <a:ln>
            <a:noFill/>
          </a:ln>
        </p:spPr>
      </p:pic>
      <p:grpSp>
        <p:nvGrpSpPr>
          <p:cNvPr id="1054" name="Grupo 1053"/>
          <p:cNvGrpSpPr/>
          <p:nvPr/>
        </p:nvGrpSpPr>
        <p:grpSpPr>
          <a:xfrm>
            <a:off x="7469427" y="1918137"/>
            <a:ext cx="1778236" cy="1091431"/>
            <a:chOff x="7614483" y="1910231"/>
            <a:chExt cx="1778236" cy="1091431"/>
          </a:xfrm>
        </p:grpSpPr>
        <p:sp>
          <p:nvSpPr>
            <p:cNvPr id="44" name="Rectángulo redondeado 43"/>
            <p:cNvSpPr/>
            <p:nvPr/>
          </p:nvSpPr>
          <p:spPr>
            <a:xfrm>
              <a:off x="7614483" y="1910231"/>
              <a:ext cx="1778236" cy="1091431"/>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s-ES" b="1" dirty="0" smtClean="0">
                  <a:latin typeface="Calibri Light" panose="020F0302020204030204" pitchFamily="34" charset="0"/>
                  <a:cs typeface="Calibri Light" panose="020F0302020204030204" pitchFamily="34" charset="0"/>
                </a:rPr>
                <a:t>Geolocalización</a:t>
              </a:r>
              <a:endParaRPr lang="es-ES" b="1" dirty="0">
                <a:latin typeface="Calibri Light" panose="020F0302020204030204" pitchFamily="34" charset="0"/>
                <a:cs typeface="Calibri Light" panose="020F0302020204030204" pitchFamily="34" charset="0"/>
              </a:endParaRPr>
            </a:p>
          </p:txBody>
        </p:sp>
        <p:pic>
          <p:nvPicPr>
            <p:cNvPr id="43" name="Imagen 42"/>
            <p:cNvPicPr>
              <a:picLocks noChangeAspect="1"/>
            </p:cNvPicPr>
            <p:nvPr/>
          </p:nvPicPr>
          <p:blipFill>
            <a:blip r:embed="rId11"/>
            <a:stretch>
              <a:fillRect/>
            </a:stretch>
          </p:blipFill>
          <p:spPr>
            <a:xfrm>
              <a:off x="8145432" y="1910231"/>
              <a:ext cx="712554" cy="712554"/>
            </a:xfrm>
            <a:prstGeom prst="rect">
              <a:avLst/>
            </a:prstGeom>
            <a:ln>
              <a:noFill/>
            </a:ln>
            <a:effectLst>
              <a:outerShdw blurRad="190500" algn="tl" rotWithShape="0">
                <a:srgbClr val="000000">
                  <a:alpha val="70000"/>
                </a:srgbClr>
              </a:outerShdw>
            </a:effectLst>
          </p:spPr>
        </p:pic>
      </p:grpSp>
      <p:grpSp>
        <p:nvGrpSpPr>
          <p:cNvPr id="45" name="Grupo 44"/>
          <p:cNvGrpSpPr/>
          <p:nvPr/>
        </p:nvGrpSpPr>
        <p:grpSpPr>
          <a:xfrm>
            <a:off x="2151551" y="3949891"/>
            <a:ext cx="1759832" cy="1088769"/>
            <a:chOff x="2151551" y="3949891"/>
            <a:chExt cx="1759832" cy="1088769"/>
          </a:xfrm>
        </p:grpSpPr>
        <p:sp>
          <p:nvSpPr>
            <p:cNvPr id="33" name="Rectángulo redondeado 32"/>
            <p:cNvSpPr/>
            <p:nvPr/>
          </p:nvSpPr>
          <p:spPr>
            <a:xfrm>
              <a:off x="2151551" y="3949891"/>
              <a:ext cx="1759832" cy="108876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es-ES" b="1" dirty="0" smtClean="0">
                  <a:latin typeface="Calibri Light" panose="020F0302020204030204" pitchFamily="34" charset="0"/>
                  <a:cs typeface="Calibri Light" panose="020F0302020204030204" pitchFamily="34" charset="0"/>
                </a:rPr>
                <a:t>Control</a:t>
              </a:r>
            </a:p>
            <a:p>
              <a:pPr algn="r"/>
              <a:r>
                <a:rPr lang="es-ES" b="1" dirty="0" smtClean="0">
                  <a:latin typeface="Calibri Light" panose="020F0302020204030204" pitchFamily="34" charset="0"/>
                  <a:cs typeface="Calibri Light" panose="020F0302020204030204" pitchFamily="34" charset="0"/>
                </a:rPr>
                <a:t>Vía App</a:t>
              </a:r>
              <a:endParaRPr lang="es-ES" b="1" dirty="0">
                <a:latin typeface="Calibri Light" panose="020F0302020204030204" pitchFamily="34" charset="0"/>
                <a:cs typeface="Calibri Light" panose="020F0302020204030204" pitchFamily="34" charset="0"/>
              </a:endParaRPr>
            </a:p>
          </p:txBody>
        </p:sp>
        <p:pic>
          <p:nvPicPr>
            <p:cNvPr id="4" name="Imagen 3"/>
            <p:cNvPicPr>
              <a:picLocks noChangeAspect="1"/>
            </p:cNvPicPr>
            <p:nvPr/>
          </p:nvPicPr>
          <p:blipFill>
            <a:blip r:embed="rId12"/>
            <a:stretch>
              <a:fillRect/>
            </a:stretch>
          </p:blipFill>
          <p:spPr>
            <a:xfrm>
              <a:off x="2330168" y="4025111"/>
              <a:ext cx="509706" cy="903023"/>
            </a:xfrm>
            <a:prstGeom prst="rect">
              <a:avLst/>
            </a:prstGeom>
          </p:spPr>
        </p:pic>
      </p:grpSp>
      <p:cxnSp>
        <p:nvCxnSpPr>
          <p:cNvPr id="40" name="Conector curvado 39"/>
          <p:cNvCxnSpPr>
            <a:stCxn id="33" idx="0"/>
            <a:endCxn id="10" idx="2"/>
          </p:cNvCxnSpPr>
          <p:nvPr/>
        </p:nvCxnSpPr>
        <p:spPr>
          <a:xfrm rot="5400000" flipH="1" flipV="1">
            <a:off x="4185609" y="1834581"/>
            <a:ext cx="961169" cy="3269453"/>
          </a:xfrm>
          <a:prstGeom prst="curvedConnector3">
            <a:avLst>
              <a:gd name="adj1" fmla="val 46341"/>
            </a:avLst>
          </a:prstGeom>
          <a:ln>
            <a:solidFill>
              <a:schemeClr val="tx1">
                <a:lumMod val="85000"/>
              </a:scheme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698349443"/>
      </p:ext>
    </p:extLst>
  </p:cSld>
  <p:clrMapOvr>
    <a:masterClrMapping/>
  </p:clrMapOvr>
  <mc:AlternateContent xmlns:mc="http://schemas.openxmlformats.org/markup-compatibility/2006" xmlns:p14="http://schemas.microsoft.com/office/powerpoint/2010/main">
    <mc:Choice Requires="p14">
      <p:transition spd="med" p14:dur="700">
        <p14:reveal/>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redondeado 20"/>
          <p:cNvSpPr/>
          <p:nvPr/>
        </p:nvSpPr>
        <p:spPr>
          <a:xfrm>
            <a:off x="1321159" y="1551997"/>
            <a:ext cx="2839136" cy="1226290"/>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a:latin typeface="Calibri Light" panose="020F0302020204030204" pitchFamily="34" charset="0"/>
              <a:cs typeface="Calibri Light" panose="020F0302020204030204" pitchFamily="34" charset="0"/>
            </a:endParaRPr>
          </a:p>
        </p:txBody>
      </p:sp>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Requisitos Hardware</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7</a:t>
            </a:fld>
            <a:endParaRPr lang="en-US" dirty="0"/>
          </a:p>
        </p:txBody>
      </p:sp>
      <p:sp>
        <p:nvSpPr>
          <p:cNvPr id="3" name="CuadroTexto 2"/>
          <p:cNvSpPr txBox="1"/>
          <p:nvPr/>
        </p:nvSpPr>
        <p:spPr>
          <a:xfrm>
            <a:off x="4532947" y="1677976"/>
            <a:ext cx="4657945" cy="671851"/>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Alimentación desde el vehículo</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4" name="Imagen 3"/>
          <p:cNvPicPr>
            <a:picLocks noChangeAspect="1"/>
          </p:cNvPicPr>
          <p:nvPr/>
        </p:nvPicPr>
        <p:blipFill>
          <a:blip r:embed="rId4"/>
          <a:stretch>
            <a:fillRect/>
          </a:stretch>
        </p:blipFill>
        <p:spPr>
          <a:xfrm>
            <a:off x="2193250" y="1750104"/>
            <a:ext cx="856961" cy="856961"/>
          </a:xfrm>
          <a:prstGeom prst="rect">
            <a:avLst/>
          </a:prstGeom>
        </p:spPr>
      </p:pic>
      <p:sp>
        <p:nvSpPr>
          <p:cNvPr id="23" name="Rectángulo redondeado 22"/>
          <p:cNvSpPr/>
          <p:nvPr/>
        </p:nvSpPr>
        <p:spPr>
          <a:xfrm>
            <a:off x="1321159" y="2991701"/>
            <a:ext cx="2839136" cy="1226290"/>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a:latin typeface="Calibri Light" panose="020F0302020204030204" pitchFamily="34" charset="0"/>
              <a:cs typeface="Calibri Light" panose="020F0302020204030204" pitchFamily="34" charset="0"/>
            </a:endParaRPr>
          </a:p>
        </p:txBody>
      </p:sp>
      <p:pic>
        <p:nvPicPr>
          <p:cNvPr id="10" name="Imagen 9"/>
          <p:cNvPicPr>
            <a:picLocks noChangeAspect="1"/>
          </p:cNvPicPr>
          <p:nvPr/>
        </p:nvPicPr>
        <p:blipFill>
          <a:blip r:embed="rId5"/>
          <a:stretch>
            <a:fillRect/>
          </a:stretch>
        </p:blipFill>
        <p:spPr>
          <a:xfrm>
            <a:off x="1692531" y="3065842"/>
            <a:ext cx="2096391" cy="1048196"/>
          </a:xfrm>
          <a:prstGeom prst="rect">
            <a:avLst/>
          </a:prstGeom>
        </p:spPr>
      </p:pic>
      <p:sp>
        <p:nvSpPr>
          <p:cNvPr id="11" name="CuadroTexto 10"/>
          <p:cNvSpPr txBox="1"/>
          <p:nvPr/>
        </p:nvSpPr>
        <p:spPr>
          <a:xfrm>
            <a:off x="4532947" y="3177630"/>
            <a:ext cx="5266027" cy="671851"/>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Comunicación por CAN BUS seguro</a:t>
            </a:r>
          </a:p>
        </p:txBody>
      </p:sp>
      <p:pic>
        <p:nvPicPr>
          <p:cNvPr id="12" name="Imagen 11"/>
          <p:cNvPicPr>
            <a:picLocks noChangeAspect="1"/>
          </p:cNvPicPr>
          <p:nvPr/>
        </p:nvPicPr>
        <p:blipFill>
          <a:blip r:embed="rId6"/>
          <a:stretch>
            <a:fillRect/>
          </a:stretch>
        </p:blipFill>
        <p:spPr>
          <a:xfrm>
            <a:off x="2835588" y="1851432"/>
            <a:ext cx="1324707" cy="565208"/>
          </a:xfrm>
          <a:prstGeom prst="rect">
            <a:avLst/>
          </a:prstGeom>
          <a:ln>
            <a:noFill/>
          </a:ln>
          <a:effectLst>
            <a:outerShdw blurRad="190500" algn="tl" rotWithShape="0">
              <a:srgbClr val="000000">
                <a:alpha val="70000"/>
              </a:srgbClr>
            </a:outerShdw>
          </a:effectLst>
        </p:spPr>
      </p:pic>
      <p:pic>
        <p:nvPicPr>
          <p:cNvPr id="13" name="Imagen 12"/>
          <p:cNvPicPr>
            <a:picLocks noChangeAspect="1"/>
          </p:cNvPicPr>
          <p:nvPr/>
        </p:nvPicPr>
        <p:blipFill>
          <a:blip r:embed="rId7"/>
          <a:stretch>
            <a:fillRect/>
          </a:stretch>
        </p:blipFill>
        <p:spPr>
          <a:xfrm>
            <a:off x="1459806" y="1807680"/>
            <a:ext cx="714925" cy="714925"/>
          </a:xfrm>
          <a:prstGeom prst="rect">
            <a:avLst/>
          </a:prstGeom>
        </p:spPr>
      </p:pic>
      <p:sp>
        <p:nvSpPr>
          <p:cNvPr id="14" name="CuadroTexto 13"/>
          <p:cNvSpPr txBox="1"/>
          <p:nvPr/>
        </p:nvSpPr>
        <p:spPr>
          <a:xfrm>
            <a:off x="4532947" y="4486743"/>
            <a:ext cx="6023292" cy="1318181"/>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Ensamblado y mecanizado de pequeñas dimensiones</a:t>
            </a:r>
          </a:p>
        </p:txBody>
      </p:sp>
      <p:grpSp>
        <p:nvGrpSpPr>
          <p:cNvPr id="19" name="Grupo 18"/>
          <p:cNvGrpSpPr/>
          <p:nvPr/>
        </p:nvGrpSpPr>
        <p:grpSpPr>
          <a:xfrm>
            <a:off x="1321159" y="4430670"/>
            <a:ext cx="2839136" cy="1501206"/>
            <a:chOff x="1321159" y="4219656"/>
            <a:chExt cx="2839136" cy="1501206"/>
          </a:xfrm>
        </p:grpSpPr>
        <p:sp>
          <p:nvSpPr>
            <p:cNvPr id="24" name="Rectángulo redondeado 23"/>
            <p:cNvSpPr/>
            <p:nvPr/>
          </p:nvSpPr>
          <p:spPr>
            <a:xfrm>
              <a:off x="1321159" y="4219656"/>
              <a:ext cx="2839136" cy="1501206"/>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a:latin typeface="Calibri Light" panose="020F0302020204030204" pitchFamily="34" charset="0"/>
                <a:cs typeface="Calibri Light" panose="020F0302020204030204" pitchFamily="34" charset="0"/>
              </a:endParaRPr>
            </a:p>
          </p:txBody>
        </p:sp>
        <p:pic>
          <p:nvPicPr>
            <p:cNvPr id="17" name="Imagen 16"/>
            <p:cNvPicPr>
              <a:picLocks noChangeAspect="1"/>
            </p:cNvPicPr>
            <p:nvPr/>
          </p:nvPicPr>
          <p:blipFill>
            <a:blip r:embed="rId8"/>
            <a:stretch>
              <a:fillRect/>
            </a:stretch>
          </p:blipFill>
          <p:spPr>
            <a:xfrm>
              <a:off x="2835588" y="4431971"/>
              <a:ext cx="1086675" cy="1086675"/>
            </a:xfrm>
            <a:prstGeom prst="rect">
              <a:avLst/>
            </a:prstGeom>
          </p:spPr>
        </p:pic>
        <p:pic>
          <p:nvPicPr>
            <p:cNvPr id="18" name="Imagen 17"/>
            <p:cNvPicPr>
              <a:picLocks noChangeAspect="1"/>
            </p:cNvPicPr>
            <p:nvPr/>
          </p:nvPicPr>
          <p:blipFill>
            <a:blip r:embed="rId9"/>
            <a:stretch>
              <a:fillRect/>
            </a:stretch>
          </p:blipFill>
          <p:spPr>
            <a:xfrm>
              <a:off x="1636043" y="4525664"/>
              <a:ext cx="899290" cy="899290"/>
            </a:xfrm>
            <a:prstGeom prst="rect">
              <a:avLst/>
            </a:prstGeom>
          </p:spPr>
        </p:pic>
      </p:grpSp>
    </p:spTree>
    <p:extLst>
      <p:ext uri="{BB962C8B-B14F-4D97-AF65-F5344CB8AC3E}">
        <p14:creationId xmlns:p14="http://schemas.microsoft.com/office/powerpoint/2010/main" val="214334585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redondeado 15"/>
          <p:cNvSpPr/>
          <p:nvPr/>
        </p:nvSpPr>
        <p:spPr>
          <a:xfrm>
            <a:off x="1021372" y="2633848"/>
            <a:ext cx="1768719" cy="106202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pPr algn="r"/>
            <a:endParaRPr lang="es-ES" b="1" dirty="0">
              <a:latin typeface="Calibri Light" panose="020F0302020204030204" pitchFamily="34" charset="0"/>
              <a:cs typeface="Calibri Light" panose="020F0302020204030204" pitchFamily="34" charset="0"/>
            </a:endParaRPr>
          </a:p>
        </p:txBody>
      </p:sp>
      <p:sp>
        <p:nvSpPr>
          <p:cNvPr id="10" name="Rectángulo redondeado 9"/>
          <p:cNvSpPr/>
          <p:nvPr/>
        </p:nvSpPr>
        <p:spPr>
          <a:xfrm>
            <a:off x="1021373" y="1446709"/>
            <a:ext cx="1768719" cy="106202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pPr algn="r"/>
            <a:endParaRPr lang="es-ES" b="1" dirty="0">
              <a:latin typeface="Calibri Light" panose="020F0302020204030204" pitchFamily="34" charset="0"/>
              <a:cs typeface="Calibri Light" panose="020F0302020204030204" pitchFamily="34" charset="0"/>
            </a:endParaRPr>
          </a:p>
        </p:txBody>
      </p:sp>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Requisitos software</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pic>
        <p:nvPicPr>
          <p:cNvPr id="5" name="Imagen 4"/>
          <p:cNvPicPr>
            <a:picLocks noChangeAspect="1"/>
          </p:cNvPicPr>
          <p:nvPr/>
        </p:nvPicPr>
        <p:blipFill>
          <a:blip r:embed="rId4"/>
          <a:stretch>
            <a:fillRect/>
          </a:stretch>
        </p:blipFill>
        <p:spPr>
          <a:xfrm>
            <a:off x="2022230" y="1689049"/>
            <a:ext cx="577348" cy="577348"/>
          </a:xfrm>
          <a:prstGeom prst="rect">
            <a:avLst/>
          </a:prstGeom>
        </p:spPr>
      </p:pic>
      <p:pic>
        <p:nvPicPr>
          <p:cNvPr id="8" name="Imagen 7"/>
          <p:cNvPicPr>
            <a:picLocks noChangeAspect="1"/>
          </p:cNvPicPr>
          <p:nvPr/>
        </p:nvPicPr>
        <p:blipFill>
          <a:blip r:embed="rId5"/>
          <a:stretch>
            <a:fillRect/>
          </a:stretch>
        </p:blipFill>
        <p:spPr>
          <a:xfrm>
            <a:off x="1044819" y="1493601"/>
            <a:ext cx="965688" cy="965688"/>
          </a:xfrm>
          <a:prstGeom prst="rect">
            <a:avLst/>
          </a:prstGeom>
        </p:spPr>
      </p:pic>
      <p:sp>
        <p:nvSpPr>
          <p:cNvPr id="12" name="CuadroTexto 11"/>
          <p:cNvSpPr txBox="1"/>
          <p:nvPr/>
        </p:nvSpPr>
        <p:spPr>
          <a:xfrm>
            <a:off x="2985501" y="1553142"/>
            <a:ext cx="7365976" cy="671851"/>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Fiabilidad y equilibrio entre eficiencia y consumo</a:t>
            </a:r>
          </a:p>
        </p:txBody>
      </p:sp>
      <p:pic>
        <p:nvPicPr>
          <p:cNvPr id="15" name="Imagen 14"/>
          <p:cNvPicPr>
            <a:picLocks noChangeAspect="1"/>
          </p:cNvPicPr>
          <p:nvPr/>
        </p:nvPicPr>
        <p:blipFill>
          <a:blip r:embed="rId6"/>
          <a:stretch>
            <a:fillRect/>
          </a:stretch>
        </p:blipFill>
        <p:spPr>
          <a:xfrm>
            <a:off x="1394228" y="2733855"/>
            <a:ext cx="916676" cy="791675"/>
          </a:xfrm>
          <a:prstGeom prst="rect">
            <a:avLst/>
          </a:prstGeom>
        </p:spPr>
      </p:pic>
      <p:sp>
        <p:nvSpPr>
          <p:cNvPr id="18" name="CuadroTexto 17"/>
          <p:cNvSpPr txBox="1"/>
          <p:nvPr/>
        </p:nvSpPr>
        <p:spPr>
          <a:xfrm>
            <a:off x="2985500" y="2734558"/>
            <a:ext cx="6510191" cy="671851"/>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Arranque completo rápido</a:t>
            </a:r>
          </a:p>
        </p:txBody>
      </p:sp>
      <p:sp>
        <p:nvSpPr>
          <p:cNvPr id="19" name="Rectángulo redondeado 18"/>
          <p:cNvSpPr/>
          <p:nvPr/>
        </p:nvSpPr>
        <p:spPr>
          <a:xfrm>
            <a:off x="1021372" y="3820987"/>
            <a:ext cx="1768719" cy="106202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pPr algn="r"/>
            <a:endParaRPr lang="es-ES" b="1" dirty="0">
              <a:latin typeface="Calibri Light" panose="020F0302020204030204" pitchFamily="34" charset="0"/>
              <a:cs typeface="Calibri Light" panose="020F0302020204030204" pitchFamily="34" charset="0"/>
            </a:endParaRPr>
          </a:p>
        </p:txBody>
      </p:sp>
      <p:sp>
        <p:nvSpPr>
          <p:cNvPr id="20" name="Rectángulo redondeado 19"/>
          <p:cNvSpPr/>
          <p:nvPr/>
        </p:nvSpPr>
        <p:spPr>
          <a:xfrm>
            <a:off x="1021371" y="5008126"/>
            <a:ext cx="1768719" cy="106202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pPr algn="r"/>
            <a:endParaRPr lang="es-ES" b="1" dirty="0">
              <a:latin typeface="Calibri Light" panose="020F0302020204030204" pitchFamily="34" charset="0"/>
              <a:cs typeface="Calibri Light" panose="020F0302020204030204" pitchFamily="34" charset="0"/>
            </a:endParaRPr>
          </a:p>
        </p:txBody>
      </p:sp>
      <p:sp>
        <p:nvSpPr>
          <p:cNvPr id="21" name="CuadroTexto 20"/>
          <p:cNvSpPr txBox="1"/>
          <p:nvPr/>
        </p:nvSpPr>
        <p:spPr>
          <a:xfrm>
            <a:off x="2985500" y="3916025"/>
            <a:ext cx="6510191" cy="738664"/>
          </a:xfrm>
          <a:prstGeom prst="rect">
            <a:avLst/>
          </a:prstGeom>
          <a:noFill/>
        </p:spPr>
        <p:txBody>
          <a:bodyPr wrap="square" rtlCol="0" anchor="ctr">
            <a:spAutoFit/>
          </a:bodyPr>
          <a:lstStyle/>
          <a:p>
            <a:pPr>
              <a:lnSpc>
                <a:spcPct val="150000"/>
              </a:lnSpc>
            </a:pPr>
            <a:r>
              <a:rPr lang="es-ES" sz="2800" dirty="0" smtClean="0">
                <a:latin typeface="Calibri Light" panose="020F0302020204030204" pitchFamily="34" charset="0"/>
                <a:cs typeface="Calibri Light" panose="020F0302020204030204" pitchFamily="34" charset="0"/>
              </a:rPr>
              <a:t>Genérico y modular</a:t>
            </a:r>
          </a:p>
        </p:txBody>
      </p:sp>
      <p:sp>
        <p:nvSpPr>
          <p:cNvPr id="22" name="CuadroTexto 21"/>
          <p:cNvSpPr txBox="1"/>
          <p:nvPr/>
        </p:nvSpPr>
        <p:spPr>
          <a:xfrm>
            <a:off x="2985500" y="5117597"/>
            <a:ext cx="7365977" cy="738664"/>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Opciones modificables en ejecución y persistencia</a:t>
            </a:r>
          </a:p>
        </p:txBody>
      </p:sp>
      <p:pic>
        <p:nvPicPr>
          <p:cNvPr id="23" name="Imagen 22"/>
          <p:cNvPicPr>
            <a:picLocks noChangeAspect="1"/>
          </p:cNvPicPr>
          <p:nvPr/>
        </p:nvPicPr>
        <p:blipFill>
          <a:blip r:embed="rId7"/>
          <a:stretch>
            <a:fillRect/>
          </a:stretch>
        </p:blipFill>
        <p:spPr>
          <a:xfrm>
            <a:off x="1527663" y="3916025"/>
            <a:ext cx="800463" cy="800463"/>
          </a:xfrm>
          <a:prstGeom prst="rect">
            <a:avLst/>
          </a:prstGeom>
        </p:spPr>
      </p:pic>
      <p:pic>
        <p:nvPicPr>
          <p:cNvPr id="25" name="Imagen 24"/>
          <p:cNvPicPr>
            <a:picLocks noChangeAspect="1"/>
          </p:cNvPicPr>
          <p:nvPr/>
        </p:nvPicPr>
        <p:blipFill>
          <a:blip r:embed="rId8"/>
          <a:stretch>
            <a:fillRect/>
          </a:stretch>
        </p:blipFill>
        <p:spPr>
          <a:xfrm>
            <a:off x="1316551" y="5128409"/>
            <a:ext cx="821460" cy="821460"/>
          </a:xfrm>
          <a:prstGeom prst="rect">
            <a:avLst/>
          </a:prstGeom>
        </p:spPr>
      </p:pic>
      <p:pic>
        <p:nvPicPr>
          <p:cNvPr id="26" name="Imagen 25"/>
          <p:cNvPicPr>
            <a:picLocks noChangeAspect="1"/>
          </p:cNvPicPr>
          <p:nvPr/>
        </p:nvPicPr>
        <p:blipFill>
          <a:blip r:embed="rId9"/>
          <a:stretch>
            <a:fillRect/>
          </a:stretch>
        </p:blipFill>
        <p:spPr>
          <a:xfrm>
            <a:off x="2036514" y="5486929"/>
            <a:ext cx="583223" cy="583223"/>
          </a:xfrm>
          <a:prstGeom prst="rect">
            <a:avLst/>
          </a:prstGeom>
        </p:spPr>
      </p:pic>
    </p:spTree>
    <p:extLst>
      <p:ext uri="{BB962C8B-B14F-4D97-AF65-F5344CB8AC3E}">
        <p14:creationId xmlns:p14="http://schemas.microsoft.com/office/powerpoint/2010/main" val="4035105060"/>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6551" y="618518"/>
            <a:ext cx="9730859" cy="645017"/>
          </a:xfrm>
        </p:spPr>
        <p:txBody>
          <a:bodyPr/>
          <a:lstStyle/>
          <a:p>
            <a:r>
              <a:rPr lang="es-ES"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Requisitos funcionales</a:t>
            </a:r>
            <a:endParaRPr lang="es-E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Marcador de número de diapositiva 6"/>
          <p:cNvSpPr>
            <a:spLocks noGrp="1"/>
          </p:cNvSpPr>
          <p:nvPr>
            <p:ph type="sldNum" sz="quarter" idx="12"/>
          </p:nvPr>
        </p:nvSpPr>
        <p:spPr/>
        <p:txBody>
          <a:bodyPr/>
          <a:lstStyle/>
          <a:p>
            <a:fld id="{6D22F896-40B5-4ADD-8801-0D06FADFA095}" type="slidenum">
              <a:rPr lang="en-US" smtClean="0"/>
              <a:t>9</a:t>
            </a:fld>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410" y="149290"/>
            <a:ext cx="874516" cy="873303"/>
          </a:xfrm>
          <a:prstGeom prst="rect">
            <a:avLst/>
          </a:prstGeom>
          <a:ln>
            <a:noFill/>
          </a:ln>
          <a:effectLst>
            <a:outerShdw blurRad="190500" algn="tl" rotWithShape="0">
              <a:srgbClr val="000000">
                <a:alpha val="70000"/>
              </a:srgbClr>
            </a:outerShdw>
          </a:effectLst>
        </p:spPr>
      </p:pic>
      <p:sp>
        <p:nvSpPr>
          <p:cNvPr id="8" name="Rectángulo redondeado 7"/>
          <p:cNvSpPr/>
          <p:nvPr/>
        </p:nvSpPr>
        <p:spPr>
          <a:xfrm>
            <a:off x="1316551" y="1732763"/>
            <a:ext cx="2141757" cy="1062029"/>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s-ES" b="1" dirty="0" smtClean="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pPr algn="r"/>
            <a:endParaRPr lang="es-ES" b="1" dirty="0">
              <a:latin typeface="Calibri Light" panose="020F0302020204030204" pitchFamily="34" charset="0"/>
              <a:cs typeface="Calibri Light" panose="020F0302020204030204" pitchFamily="34" charset="0"/>
            </a:endParaRPr>
          </a:p>
        </p:txBody>
      </p:sp>
      <p:pic>
        <p:nvPicPr>
          <p:cNvPr id="4" name="Imagen 3"/>
          <p:cNvPicPr>
            <a:picLocks noChangeAspect="1"/>
          </p:cNvPicPr>
          <p:nvPr/>
        </p:nvPicPr>
        <p:blipFill>
          <a:blip r:embed="rId4"/>
          <a:stretch>
            <a:fillRect/>
          </a:stretch>
        </p:blipFill>
        <p:spPr>
          <a:xfrm>
            <a:off x="1497622" y="1799589"/>
            <a:ext cx="1079505" cy="928375"/>
          </a:xfrm>
          <a:prstGeom prst="rect">
            <a:avLst/>
          </a:prstGeom>
        </p:spPr>
      </p:pic>
      <p:pic>
        <p:nvPicPr>
          <p:cNvPr id="9" name="Imagen 8"/>
          <p:cNvPicPr>
            <a:picLocks noChangeAspect="1"/>
          </p:cNvPicPr>
          <p:nvPr/>
        </p:nvPicPr>
        <p:blipFill>
          <a:blip r:embed="rId5"/>
          <a:stretch>
            <a:fillRect/>
          </a:stretch>
        </p:blipFill>
        <p:spPr>
          <a:xfrm flipH="1">
            <a:off x="2541958" y="1902224"/>
            <a:ext cx="723104" cy="723104"/>
          </a:xfrm>
          <a:prstGeom prst="rect">
            <a:avLst/>
          </a:prstGeom>
        </p:spPr>
      </p:pic>
      <p:sp>
        <p:nvSpPr>
          <p:cNvPr id="10" name="CuadroTexto 9"/>
          <p:cNvSpPr txBox="1"/>
          <p:nvPr/>
        </p:nvSpPr>
        <p:spPr>
          <a:xfrm>
            <a:off x="3639379" y="1669826"/>
            <a:ext cx="8095421" cy="1107996"/>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Integración con los botones del volante y el salpicadero</a:t>
            </a:r>
          </a:p>
          <a:p>
            <a:r>
              <a:rPr lang="es-ES" sz="2400" i="1" dirty="0" smtClean="0">
                <a:latin typeface="Calibri Light" panose="020F0302020204030204" pitchFamily="34" charset="0"/>
                <a:cs typeface="Calibri Light" panose="020F0302020204030204" pitchFamily="34" charset="0"/>
              </a:rPr>
              <a:t>	CAN BUS</a:t>
            </a:r>
          </a:p>
        </p:txBody>
      </p:sp>
      <p:grpSp>
        <p:nvGrpSpPr>
          <p:cNvPr id="19" name="Grupo 18"/>
          <p:cNvGrpSpPr/>
          <p:nvPr/>
        </p:nvGrpSpPr>
        <p:grpSpPr>
          <a:xfrm>
            <a:off x="1316550" y="4454121"/>
            <a:ext cx="2141757" cy="1112023"/>
            <a:chOff x="1316551" y="2927801"/>
            <a:chExt cx="2141757" cy="1112023"/>
          </a:xfrm>
        </p:grpSpPr>
        <p:sp>
          <p:nvSpPr>
            <p:cNvPr id="12" name="Rectángulo redondeado 11"/>
            <p:cNvSpPr/>
            <p:nvPr/>
          </p:nvSpPr>
          <p:spPr>
            <a:xfrm>
              <a:off x="1316551" y="2964253"/>
              <a:ext cx="2141757" cy="1075571"/>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pic>
          <p:nvPicPr>
            <p:cNvPr id="13" name="Imagen 12"/>
            <p:cNvPicPr>
              <a:picLocks noChangeAspect="1"/>
            </p:cNvPicPr>
            <p:nvPr/>
          </p:nvPicPr>
          <p:blipFill>
            <a:blip r:embed="rId6"/>
            <a:stretch>
              <a:fillRect/>
            </a:stretch>
          </p:blipFill>
          <p:spPr>
            <a:xfrm>
              <a:off x="1844060" y="2927801"/>
              <a:ext cx="1086737" cy="1112023"/>
            </a:xfrm>
            <a:prstGeom prst="rect">
              <a:avLst/>
            </a:prstGeom>
          </p:spPr>
        </p:pic>
      </p:grpSp>
      <p:sp>
        <p:nvSpPr>
          <p:cNvPr id="14" name="CuadroTexto 13"/>
          <p:cNvSpPr txBox="1"/>
          <p:nvPr/>
        </p:nvSpPr>
        <p:spPr>
          <a:xfrm>
            <a:off x="3639379" y="4454121"/>
            <a:ext cx="7705865" cy="1107996"/>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Control de equipos de sonido multimarca</a:t>
            </a:r>
          </a:p>
          <a:p>
            <a:r>
              <a:rPr lang="es-ES" sz="2400" i="1" dirty="0" smtClean="0">
                <a:latin typeface="Calibri Light" panose="020F0302020204030204" pitchFamily="34" charset="0"/>
                <a:cs typeface="Calibri Light" panose="020F0302020204030204" pitchFamily="34" charset="0"/>
              </a:rPr>
              <a:t>	Protocolo Wired / Remote</a:t>
            </a:r>
          </a:p>
        </p:txBody>
      </p:sp>
      <p:grpSp>
        <p:nvGrpSpPr>
          <p:cNvPr id="20" name="Grupo 19"/>
          <p:cNvGrpSpPr/>
          <p:nvPr/>
        </p:nvGrpSpPr>
        <p:grpSpPr>
          <a:xfrm>
            <a:off x="1316550" y="3132835"/>
            <a:ext cx="2141757" cy="1078861"/>
            <a:chOff x="1316550" y="4243416"/>
            <a:chExt cx="2141757" cy="1078861"/>
          </a:xfrm>
        </p:grpSpPr>
        <p:sp>
          <p:nvSpPr>
            <p:cNvPr id="16" name="Rectángulo redondeado 15"/>
            <p:cNvSpPr/>
            <p:nvPr/>
          </p:nvSpPr>
          <p:spPr>
            <a:xfrm>
              <a:off x="1316550" y="4243416"/>
              <a:ext cx="2141757" cy="1078861"/>
            </a:xfrm>
            <a:prstGeom prst="roundRect">
              <a:avLst>
                <a:gd name="adj" fmla="val 2453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s-ES" b="1" dirty="0">
                <a:latin typeface="Calibri Light" panose="020F0302020204030204" pitchFamily="34" charset="0"/>
                <a:cs typeface="Calibri Light" panose="020F0302020204030204" pitchFamily="34" charset="0"/>
              </a:endParaRPr>
            </a:p>
          </p:txBody>
        </p:sp>
        <p:pic>
          <p:nvPicPr>
            <p:cNvPr id="17" name="Imagen 16"/>
            <p:cNvPicPr>
              <a:picLocks noChangeAspect="1"/>
            </p:cNvPicPr>
            <p:nvPr/>
          </p:nvPicPr>
          <p:blipFill>
            <a:blip r:embed="rId7"/>
            <a:stretch>
              <a:fillRect/>
            </a:stretch>
          </p:blipFill>
          <p:spPr>
            <a:xfrm>
              <a:off x="1760580" y="4364482"/>
              <a:ext cx="1265791" cy="840564"/>
            </a:xfrm>
            <a:prstGeom prst="rect">
              <a:avLst/>
            </a:prstGeom>
          </p:spPr>
        </p:pic>
      </p:grpSp>
      <p:sp>
        <p:nvSpPr>
          <p:cNvPr id="18" name="CuadroTexto 17"/>
          <p:cNvSpPr txBox="1"/>
          <p:nvPr/>
        </p:nvSpPr>
        <p:spPr>
          <a:xfrm>
            <a:off x="3621463" y="3011145"/>
            <a:ext cx="7705865" cy="1107996"/>
          </a:xfrm>
          <a:prstGeom prst="rect">
            <a:avLst/>
          </a:prstGeom>
          <a:noFill/>
        </p:spPr>
        <p:txBody>
          <a:bodyPr wrap="square" rtlCol="0">
            <a:spAutoFit/>
          </a:bodyPr>
          <a:lstStyle/>
          <a:p>
            <a:pPr>
              <a:lnSpc>
                <a:spcPct val="150000"/>
              </a:lnSpc>
            </a:pPr>
            <a:r>
              <a:rPr lang="es-ES" sz="2800" dirty="0" smtClean="0">
                <a:latin typeface="Calibri Light" panose="020F0302020204030204" pitchFamily="34" charset="0"/>
                <a:cs typeface="Calibri Light" panose="020F0302020204030204" pitchFamily="34" charset="0"/>
              </a:rPr>
              <a:t>Visualización de textos en la pantalla original</a:t>
            </a:r>
          </a:p>
          <a:p>
            <a:r>
              <a:rPr lang="es-ES" sz="2400" i="1" dirty="0">
                <a:latin typeface="Calibri Light" panose="020F0302020204030204" pitchFamily="34" charset="0"/>
                <a:cs typeface="Calibri Light" panose="020F0302020204030204" pitchFamily="34" charset="0"/>
              </a:rPr>
              <a:t>	CAN </a:t>
            </a:r>
            <a:r>
              <a:rPr lang="es-ES" sz="2400" i="1" dirty="0" smtClean="0">
                <a:latin typeface="Calibri Light" panose="020F0302020204030204" pitchFamily="34" charset="0"/>
                <a:cs typeface="Calibri Light" panose="020F0302020204030204" pitchFamily="34" charset="0"/>
              </a:rPr>
              <a:t>BUS + Soporte para textos largos</a:t>
            </a:r>
          </a:p>
        </p:txBody>
      </p:sp>
    </p:spTree>
    <p:extLst>
      <p:ext uri="{BB962C8B-B14F-4D97-AF65-F5344CB8AC3E}">
        <p14:creationId xmlns:p14="http://schemas.microsoft.com/office/powerpoint/2010/main" val="953204777"/>
      </p:ext>
    </p:extLst>
  </p:cSld>
  <p:clrMapOvr>
    <a:masterClrMapping/>
  </p:clrMapOvr>
  <p:transition spd="med">
    <p:pull/>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Circuito">
  <a:themeElements>
    <a:clrScheme name="Personalizado 1">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85A5C1"/>
      </a:hlink>
      <a:folHlink>
        <a:srgbClr val="9F6715"/>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TM02900743[[fn=Orgánico]]</Template>
  <TotalTime>1740</TotalTime>
  <Words>4695</Words>
  <Application>Microsoft Office PowerPoint</Application>
  <PresentationFormat>Panorámica</PresentationFormat>
  <Paragraphs>562</Paragraphs>
  <Slides>34</Slides>
  <Notes>34</Notes>
  <HiddenSlides>0</HiddenSlides>
  <MMClips>3</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34</vt:i4>
      </vt:variant>
    </vt:vector>
  </HeadingPairs>
  <TitlesOfParts>
    <vt:vector size="46" baseType="lpstr">
      <vt:lpstr>Arial</vt:lpstr>
      <vt:lpstr>Calibri</vt:lpstr>
      <vt:lpstr>Calibri Light</vt:lpstr>
      <vt:lpstr>Symbol</vt:lpstr>
      <vt:lpstr>Times New Roman</vt:lpstr>
      <vt:lpstr>Trebuchet MS</vt:lpstr>
      <vt:lpstr>Tw Cen MT</vt:lpstr>
      <vt:lpstr>Wingdings</vt:lpstr>
      <vt:lpstr>Wingdings 2</vt:lpstr>
      <vt:lpstr>HDOfficeLightV0</vt:lpstr>
      <vt:lpstr>1_HDOfficeLightV0</vt:lpstr>
      <vt:lpstr>Circuito</vt:lpstr>
      <vt:lpstr>Generic Car Controller</vt:lpstr>
      <vt:lpstr>Presentación de PowerPoint</vt:lpstr>
      <vt:lpstr>Índice</vt:lpstr>
      <vt:lpstr>Motivación</vt:lpstr>
      <vt:lpstr>Situación</vt:lpstr>
      <vt:lpstr>Objetivo</vt:lpstr>
      <vt:lpstr>Requisitos Hardware</vt:lpstr>
      <vt:lpstr>Requisitos software</vt:lpstr>
      <vt:lpstr>Requisitos funcionales</vt:lpstr>
      <vt:lpstr>Requisitos funcionales</vt:lpstr>
      <vt:lpstr>Diseño e implementación HARDWARE</vt:lpstr>
      <vt:lpstr>Componentes hardware</vt:lpstr>
      <vt:lpstr>Control de equipos de sonido</vt:lpstr>
      <vt:lpstr>Esquemático</vt:lpstr>
      <vt:lpstr>Placa de circuito impreso</vt:lpstr>
      <vt:lpstr>Placa de circuito impreso</vt:lpstr>
      <vt:lpstr>Mecanizado</vt:lpstr>
      <vt:lpstr>Ensamblado completo</vt:lpstr>
      <vt:lpstr>Diseño e implementación software</vt:lpstr>
      <vt:lpstr>Software del microcontrolador</vt:lpstr>
      <vt:lpstr>Estructura interna del software</vt:lpstr>
      <vt:lpstr>Aplicación para smartphones y tablets</vt:lpstr>
      <vt:lpstr>Imágenes de la aplicación</vt:lpstr>
      <vt:lpstr>Plataforma de seguimiento</vt:lpstr>
      <vt:lpstr>Plataforma de seguimiento</vt:lpstr>
      <vt:lpstr>Especificación y adaptación de vehículos</vt:lpstr>
      <vt:lpstr>Caso específico – Opel Astra H</vt:lpstr>
      <vt:lpstr>Opel Astra H – Bus de datos</vt:lpstr>
      <vt:lpstr>Controladora en funcionamiento</vt:lpstr>
      <vt:lpstr>Controladora en funcionamiento</vt:lpstr>
      <vt:lpstr>Controladora en funcionamiento</vt:lpstr>
      <vt:lpstr>Posibles mejoras</vt:lpstr>
      <vt:lpstr>Conclusiones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Generic Car Controller</dc:title>
  <dc:creator>Álvaro G</dc:creator>
  <cp:lastModifiedBy>Álvaro G</cp:lastModifiedBy>
  <cp:revision>693</cp:revision>
  <dcterms:created xsi:type="dcterms:W3CDTF">2019-03-21T16:59:31Z</dcterms:created>
  <dcterms:modified xsi:type="dcterms:W3CDTF">2019-04-03T19:26:00Z</dcterms:modified>
</cp:coreProperties>
</file>